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9" r:id="rId7"/>
    <p:sldId id="270" r:id="rId8"/>
    <p:sldId id="274" r:id="rId9"/>
    <p:sldId id="267" r:id="rId10"/>
    <p:sldId id="271" r:id="rId11"/>
    <p:sldId id="272" r:id="rId12"/>
    <p:sldId id="264" r:id="rId13"/>
    <p:sldId id="265" r:id="rId14"/>
    <p:sldId id="266" r:id="rId15"/>
    <p:sldId id="275" r:id="rId16"/>
    <p:sldId id="276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88149"/>
  </p:normalViewPr>
  <p:slideViewPr>
    <p:cSldViewPr snapToGrid="0" snapToObjects="1">
      <p:cViewPr varScale="1">
        <p:scale>
          <a:sx n="115" d="100"/>
          <a:sy n="115" d="100"/>
        </p:scale>
        <p:origin x="11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A3C03-075F-F74B-8DF1-37CE85D0F80D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F4776-3590-3A42-927B-85EDAFD95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47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34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32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93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3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7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1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5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2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82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45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49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6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F4776-3590-3A42-927B-85EDAFD95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4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0420-B02E-634C-8D0D-E6A6947DA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65FE5-8ED3-F64F-8548-796B4998C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2AB3B-2A80-FB46-AA96-BCD141F6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69E8F-C18D-2446-9648-582176D5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71665-0848-CF4C-9D30-886B3498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1118-F6C5-2345-8DF4-E99277B5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A8C45-777E-FA46-A0D8-6BDD4ADAA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41C2B-3CDD-4B4F-9EF1-FF7F344C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5962C-D57C-F547-880E-449DC7A3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3E78-CBCC-9041-9DD1-1CC6913E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005BC-8379-984D-8105-ED6389517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42B02-02B4-D140-88E7-C9B6F82CA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C25C8-809A-6940-9DD4-3726B2CC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D289F-8379-9642-B9FA-2F720DE0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64D22-45CC-7A43-B943-CD534A76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1FC6-6CB6-2940-BCF4-84A41BBC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92A2F-1BCF-8B42-98C2-32758656D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BE2F6-B7E1-4841-8FAA-753EC1A8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89758-D2C1-7641-90AF-9A45CA47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3C4BE-5638-264A-85DB-B475C598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7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5A2C-8BE7-9E4E-AB91-B0C5BA87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290F5-79A8-6D42-8B2E-9A5BC305C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15F8C-A387-5B43-8761-35DBE5E1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87A8-A95D-C543-98AC-F97F7C19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2AE7B-ABA0-5649-9E31-851D1D36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7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D73E-DE31-754B-8FAB-D3D9E093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C984-F262-5A4C-B3CE-2D343D4AD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DA052-6B28-F14B-BF24-E80234730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F8E6F-5542-1F49-81D3-F95F1A6F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41D93-88D6-9046-A1CF-595EBD18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9917-7E28-A84A-B657-9EF815CC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7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28DB-67A6-1C4C-B46F-DECB2F06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50027-6C6C-7C40-B9F1-DCD252378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B32B0-696A-2446-AD91-74CFB7A50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D5933-7B22-6F44-941B-4ADCFB7BF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F1423-B96E-1B4C-8BF8-092782544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59C9B7-F685-2040-9DBA-CFB71F78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55B28-D665-554F-A784-20295FD06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B3DA6-6E7C-F44D-986E-7135A7B9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3600-4B0F-5147-B0D0-39A09891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E5C59-9100-0F40-8191-5C553039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5A69B-2716-0546-A57F-FB9FA81A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A8A9F-BDB1-784D-A14D-08E670F7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2F5B9-1636-8F4D-B71F-2CB3460E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C99C0-6519-BE40-B9D9-E8263D57B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2DAA3-B9BC-4049-96F6-A85BCC01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4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46D6-E2CD-BC49-9E73-94321172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75F9-ED26-0743-961B-A61C45F00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A9452-8752-EC4A-8C4B-417BB4A9A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E6102-BED2-C74A-A38E-B21031B7C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B4D5F-FF65-C140-802F-CD98A197F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0760A-6360-8649-B41E-6D21686D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5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1279-F080-384F-BA48-40C08542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45BA1-ADD4-364C-A2E8-CF12E0A31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7282D-D84C-1F49-A982-2BEE3C277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FD407-FCA9-5A4E-B00B-A662FF2C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93AA7-5CD8-EC40-AED5-275CF50A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7F46A-F8C6-4C4B-9518-8EED4A4F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3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37DCC-A8D5-514B-881A-EDCD534B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7449B-030C-2340-8DE9-33DE9AFD4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7096B-0113-2041-81D7-CAD0F31A2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2E903-8652-7C43-A67D-0165351B3D8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87B45-6A3D-9C48-891B-DD0F9562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24354-3C68-CB45-A58D-FD1BDB41C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57F6-BEFC-274C-9CA3-2681D4C4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3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cl.ucar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4.gif"/><Relationship Id="rId7" Type="http://schemas.openxmlformats.org/officeDocument/2006/relationships/hyperlink" Target="https://journals.ametsoc.org/doi/abs/10.1175/BAMS-D-14-00258.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ametsoc.org/doi/abs/10.1175/BAMS-D-14-00258.1" TargetMode="External"/><Relationship Id="rId5" Type="http://schemas.openxmlformats.org/officeDocument/2006/relationships/image" Target="../media/image16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l.ucar.edu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cl.ucar.ed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cl.ucar.edu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cl.ucar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cl.ucar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cl.ucar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4FC0-41E7-2447-B79A-3E9E36CE1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280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Using the NCAR Command Language (NCL) (or, you don’t have to use Python!)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95BA4-3726-8747-B44A-0F51C9388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7741"/>
            <a:ext cx="9144000" cy="1655762"/>
          </a:xfrm>
        </p:spPr>
        <p:txBody>
          <a:bodyPr>
            <a:normAutofit fontScale="70000" lnSpcReduction="20000"/>
          </a:bodyPr>
          <a:lstStyle/>
          <a:p>
            <a:r>
              <a:rPr lang="en-US" sz="3100" b="1" dirty="0"/>
              <a:t>Michael C. </a:t>
            </a:r>
            <a:r>
              <a:rPr lang="en-US" sz="3100" b="1" dirty="0" err="1"/>
              <a:t>Coniglio</a:t>
            </a:r>
            <a:endParaRPr lang="en-US" sz="3100" b="1" dirty="0"/>
          </a:p>
          <a:p>
            <a:r>
              <a:rPr lang="en-US" dirty="0"/>
              <a:t>Research Meteorologist</a:t>
            </a:r>
          </a:p>
          <a:p>
            <a:r>
              <a:rPr lang="en-US" dirty="0"/>
              <a:t>NOAA/National Severe Storms Laboratory (NSSL)</a:t>
            </a:r>
          </a:p>
          <a:p>
            <a:r>
              <a:rPr lang="en-US" dirty="0"/>
              <a:t>AMS Student Conference</a:t>
            </a:r>
          </a:p>
          <a:p>
            <a:r>
              <a:rPr lang="en-US" dirty="0"/>
              <a:t>January 6, 2019</a:t>
            </a:r>
          </a:p>
        </p:txBody>
      </p:sp>
      <p:pic>
        <p:nvPicPr>
          <p:cNvPr id="1026" name="Picture 2" descr="http://www.ncl.ucar.edu/Images/NCLLogoWeb.jpg">
            <a:extLst>
              <a:ext uri="{FF2B5EF4-FFF2-40B4-BE49-F238E27FC236}">
                <a16:creationId xmlns:a16="http://schemas.microsoft.com/office/drawing/2014/main" id="{429759C2-52A8-B544-B59C-CE94A7E6C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633" y="4079875"/>
            <a:ext cx="3536108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>
            <a:extLst>
              <a:ext uri="{FF2B5EF4-FFF2-40B4-BE49-F238E27FC236}">
                <a16:creationId xmlns:a16="http://schemas.microsoft.com/office/drawing/2014/main" id="{C5812E5A-CF6F-0E47-A9CA-48AC36F6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7072" y="5430837"/>
            <a:ext cx="4826000" cy="1016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30" name="Picture 6" descr="https://www.nsf.gov/images/logos/NSF_4-Color_bitmap_Logo.png">
            <a:extLst>
              <a:ext uri="{FF2B5EF4-FFF2-40B4-BE49-F238E27FC236}">
                <a16:creationId xmlns:a16="http://schemas.microsoft.com/office/drawing/2014/main" id="{21E749CA-83A3-9C42-8088-5C8C3FC3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10896" y="5018020"/>
            <a:ext cx="1530858" cy="153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14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08652-4C72-1149-82D9-87692E9D0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536" y="1014984"/>
            <a:ext cx="8403336" cy="53500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C65557-9559-D94A-B056-55F2DAE247D0}"/>
              </a:ext>
            </a:extLst>
          </p:cNvPr>
          <p:cNvSpPr/>
          <p:nvPr/>
        </p:nvSpPr>
        <p:spPr>
          <a:xfrm>
            <a:off x="3124200" y="1490126"/>
            <a:ext cx="1438656" cy="236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BD8BBC-00DA-0842-82B1-9163395EA4CC}"/>
              </a:ext>
            </a:extLst>
          </p:cNvPr>
          <p:cNvCxnSpPr>
            <a:cxnSpLocks/>
          </p:cNvCxnSpPr>
          <p:nvPr/>
        </p:nvCxnSpPr>
        <p:spPr>
          <a:xfrm flipH="1" flipV="1">
            <a:off x="4308348" y="1726410"/>
            <a:ext cx="131064" cy="21945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med"/>
          </a:ln>
          <a:effectLst>
            <a:outerShdw blurRad="63500" sx="130000" sy="13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67645D5-8B89-B04F-A67B-FA1A87C77108}"/>
              </a:ext>
            </a:extLst>
          </p:cNvPr>
          <p:cNvSpPr/>
          <p:nvPr/>
        </p:nvSpPr>
        <p:spPr>
          <a:xfrm>
            <a:off x="8123954" y="374777"/>
            <a:ext cx="249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http://www.ncl.ucar.edu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5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0331F-102D-FC42-A5B8-FB5F3C8910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9072" y="422919"/>
            <a:ext cx="8750808" cy="58626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CBD1BF9-0466-744E-8171-6A71A1FF917D}"/>
              </a:ext>
            </a:extLst>
          </p:cNvPr>
          <p:cNvSpPr/>
          <p:nvPr/>
        </p:nvSpPr>
        <p:spPr>
          <a:xfrm>
            <a:off x="2679192" y="4620269"/>
            <a:ext cx="1438656" cy="236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B565E4-B739-094A-AD68-10532403C18D}"/>
              </a:ext>
            </a:extLst>
          </p:cNvPr>
          <p:cNvCxnSpPr>
            <a:cxnSpLocks/>
          </p:cNvCxnSpPr>
          <p:nvPr/>
        </p:nvCxnSpPr>
        <p:spPr>
          <a:xfrm flipH="1" flipV="1">
            <a:off x="3986784" y="4755239"/>
            <a:ext cx="131064" cy="21945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med"/>
          </a:ln>
          <a:effectLst>
            <a:outerShdw blurRad="63500" sx="130000" sy="13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6E1706-7674-F443-9E15-4921C3B9132E}"/>
              </a:ext>
            </a:extLst>
          </p:cNvPr>
          <p:cNvSpPr/>
          <p:nvPr/>
        </p:nvSpPr>
        <p:spPr>
          <a:xfrm>
            <a:off x="2613660" y="3444320"/>
            <a:ext cx="1438656" cy="236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4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A31A63-095C-4E4C-A7D4-5DD2C4B5E6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024" y="0"/>
            <a:ext cx="5440680" cy="664560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400011-4538-194C-8DCB-24B5FC959573}"/>
              </a:ext>
            </a:extLst>
          </p:cNvPr>
          <p:cNvCxnSpPr/>
          <p:nvPr/>
        </p:nvCxnSpPr>
        <p:spPr>
          <a:xfrm>
            <a:off x="3998976" y="5429449"/>
            <a:ext cx="0" cy="1152144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94EDD1-10EF-DE4C-9627-BB9C73748D17}"/>
              </a:ext>
            </a:extLst>
          </p:cNvPr>
          <p:cNvCxnSpPr/>
          <p:nvPr/>
        </p:nvCxnSpPr>
        <p:spPr>
          <a:xfrm>
            <a:off x="8723376" y="5493457"/>
            <a:ext cx="0" cy="1152144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09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C166BD-FFE7-AA42-8527-D62D9930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184" y="1666746"/>
            <a:ext cx="5594704" cy="5004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7DBE3-A920-F04A-B30D-2C0818CB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8" y="-72978"/>
            <a:ext cx="10515600" cy="1325563"/>
          </a:xfrm>
        </p:spPr>
        <p:txBody>
          <a:bodyPr/>
          <a:lstStyle/>
          <a:p>
            <a:r>
              <a:rPr lang="en-US" dirty="0"/>
              <a:t>Mesoscale Predictability Experiment (MPEX)</a:t>
            </a:r>
          </a:p>
        </p:txBody>
      </p:sp>
      <p:pic>
        <p:nvPicPr>
          <p:cNvPr id="4" name="Picture 3" descr="20May2013-1.jpg">
            <a:extLst>
              <a:ext uri="{FF2B5EF4-FFF2-40B4-BE49-F238E27FC236}">
                <a16:creationId xmlns:a16="http://schemas.microsoft.com/office/drawing/2014/main" id="{20573084-1D6F-F34D-88B5-F24C6AC4F8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68" y="4291584"/>
            <a:ext cx="3337834" cy="220675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5" name="Picture 4" descr="15May2013-2.jpg">
            <a:extLst>
              <a:ext uri="{FF2B5EF4-FFF2-40B4-BE49-F238E27FC236}">
                <a16:creationId xmlns:a16="http://schemas.microsoft.com/office/drawing/2014/main" id="{1B5D409B-FD5B-3F4D-9B7A-27CF73399BF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2" y="1795121"/>
            <a:ext cx="3329940" cy="220153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EFCFE9-E57C-0642-9F29-CD162FE7B598}"/>
              </a:ext>
            </a:extLst>
          </p:cNvPr>
          <p:cNvSpPr/>
          <p:nvPr/>
        </p:nvSpPr>
        <p:spPr>
          <a:xfrm>
            <a:off x="522732" y="927118"/>
            <a:ext cx="11122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Trapp, R.J., D.J. </a:t>
            </a:r>
            <a:r>
              <a:rPr lang="en-US" sz="1400" dirty="0" err="1"/>
              <a:t>Stensrud</a:t>
            </a:r>
            <a:r>
              <a:rPr lang="en-US" sz="1400" dirty="0"/>
              <a:t>, M.C. </a:t>
            </a:r>
            <a:r>
              <a:rPr lang="en-US" sz="1400" dirty="0" err="1"/>
              <a:t>Coniglio</a:t>
            </a:r>
            <a:r>
              <a:rPr lang="en-US" sz="1400" dirty="0"/>
              <a:t>, R.S. Schumacher, M.E. Baldwin, S. Waugh, and D.T. </a:t>
            </a:r>
            <a:r>
              <a:rPr lang="en-US" sz="1400" dirty="0" err="1"/>
              <a:t>Conlee</a:t>
            </a:r>
            <a:r>
              <a:rPr lang="en-US" sz="1400" dirty="0"/>
              <a:t>, 2016: </a:t>
            </a:r>
            <a:r>
              <a:rPr lang="en-US" sz="1400" dirty="0">
                <a:hlinkClick r:id="rId7"/>
              </a:rPr>
              <a:t>Mobile Radiosonde Deployments during the Mesoscale Predictability Experiment (MPEX): Rapid and Adaptive Sampling of Upscale Convective Feedbacks.</a:t>
            </a:r>
            <a:r>
              <a:rPr lang="en-US" sz="1400" dirty="0"/>
              <a:t> </a:t>
            </a:r>
            <a:r>
              <a:rPr lang="en-US" sz="1400" i="1" dirty="0"/>
              <a:t>Bull. Amer. Meteor. Soc.,</a:t>
            </a:r>
            <a:r>
              <a:rPr lang="en-US" sz="1400" dirty="0"/>
              <a:t> </a:t>
            </a:r>
            <a:r>
              <a:rPr lang="en-US" sz="1400" b="1" dirty="0"/>
              <a:t>97</a:t>
            </a:r>
            <a:r>
              <a:rPr lang="en-US" sz="1400" dirty="0"/>
              <a:t>, 329–336.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DB31C-F906-A24C-B091-13DE8AB87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854" y="1666747"/>
            <a:ext cx="5606034" cy="501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DBE3-A920-F04A-B30D-2C0818CB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8" y="-72978"/>
            <a:ext cx="10515600" cy="1325563"/>
          </a:xfrm>
        </p:spPr>
        <p:txBody>
          <a:bodyPr/>
          <a:lstStyle/>
          <a:p>
            <a:r>
              <a:rPr lang="en-US" dirty="0"/>
              <a:t>Mesoscale Predictability Experiment (MPEX)</a:t>
            </a:r>
          </a:p>
        </p:txBody>
      </p:sp>
      <p:pic>
        <p:nvPicPr>
          <p:cNvPr id="4" name="Picture 3" descr="20May2013-1.jpg">
            <a:extLst>
              <a:ext uri="{FF2B5EF4-FFF2-40B4-BE49-F238E27FC236}">
                <a16:creationId xmlns:a16="http://schemas.microsoft.com/office/drawing/2014/main" id="{20573084-1D6F-F34D-88B5-F24C6AC4F8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68" y="4291584"/>
            <a:ext cx="3337834" cy="220675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5" name="Picture 4" descr="15May2013-2.jpg">
            <a:extLst>
              <a:ext uri="{FF2B5EF4-FFF2-40B4-BE49-F238E27FC236}">
                <a16:creationId xmlns:a16="http://schemas.microsoft.com/office/drawing/2014/main" id="{1B5D409B-FD5B-3F4D-9B7A-27CF73399B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2" y="1795121"/>
            <a:ext cx="3329940" cy="220153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EFCFE9-E57C-0642-9F29-CD162FE7B598}"/>
              </a:ext>
            </a:extLst>
          </p:cNvPr>
          <p:cNvSpPr/>
          <p:nvPr/>
        </p:nvSpPr>
        <p:spPr>
          <a:xfrm>
            <a:off x="522732" y="927118"/>
            <a:ext cx="11122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Trapp, R.J., D.J. </a:t>
            </a:r>
            <a:r>
              <a:rPr lang="en-US" sz="1400" dirty="0" err="1"/>
              <a:t>Stensrud</a:t>
            </a:r>
            <a:r>
              <a:rPr lang="en-US" sz="1400" dirty="0"/>
              <a:t>, M.C. </a:t>
            </a:r>
            <a:r>
              <a:rPr lang="en-US" sz="1400" dirty="0" err="1"/>
              <a:t>Coniglio</a:t>
            </a:r>
            <a:r>
              <a:rPr lang="en-US" sz="1400" dirty="0"/>
              <a:t>, R.S. Schumacher, M.E. Baldwin, S. Waugh, and D.T. </a:t>
            </a:r>
            <a:r>
              <a:rPr lang="en-US" sz="1400" dirty="0" err="1"/>
              <a:t>Conlee</a:t>
            </a:r>
            <a:r>
              <a:rPr lang="en-US" sz="1400" dirty="0"/>
              <a:t>, 2016: </a:t>
            </a:r>
            <a:r>
              <a:rPr lang="en-US" sz="1400" dirty="0">
                <a:hlinkClick r:id="rId6"/>
              </a:rPr>
              <a:t>Mobile Radiosonde Deployments during the Mesoscale Predictability Experiment (MPEX): Rapid and Adaptive Sampling of Upscale Convective Feedbacks.</a:t>
            </a:r>
            <a:r>
              <a:rPr lang="en-US" sz="1400" dirty="0"/>
              <a:t> </a:t>
            </a:r>
            <a:r>
              <a:rPr lang="en-US" sz="1400" i="1" dirty="0"/>
              <a:t>Bull. Amer. Meteor. Soc.,</a:t>
            </a:r>
            <a:r>
              <a:rPr lang="en-US" sz="1400" dirty="0"/>
              <a:t> </a:t>
            </a:r>
            <a:r>
              <a:rPr lang="en-US" sz="1400" b="1" dirty="0"/>
              <a:t>97</a:t>
            </a:r>
            <a:r>
              <a:rPr lang="en-US" sz="1400" dirty="0"/>
              <a:t>, 329–336.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D81A79-AF25-914F-9377-0D18B049115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172" y="1782929"/>
            <a:ext cx="4676829" cy="48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4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682E-6BB3-F24E-BFF8-4E0A9235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-137795"/>
            <a:ext cx="9302496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Excellent functions for </a:t>
            </a:r>
            <a:r>
              <a:rPr lang="en-US" sz="4000" b="1" dirty="0" err="1"/>
              <a:t>skewT-logP</a:t>
            </a:r>
            <a:r>
              <a:rPr lang="en-US" sz="4000" b="1" dirty="0"/>
              <a:t> 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3E1AD-123F-414C-B2C7-87710B04CCD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965" y="1037050"/>
            <a:ext cx="5369899" cy="549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682E-6BB3-F24E-BFF8-4E0A9235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594" y="-2316"/>
            <a:ext cx="5306568" cy="841883"/>
          </a:xfrm>
        </p:spPr>
        <p:txBody>
          <a:bodyPr>
            <a:normAutofit/>
          </a:bodyPr>
          <a:lstStyle/>
          <a:p>
            <a:r>
              <a:rPr lang="en-US" sz="4000" dirty="0"/>
              <a:t>Flexibility to get creative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49DCA-9A6E-5946-9156-4A6709B79D04}"/>
              </a:ext>
            </a:extLst>
          </p:cNvPr>
          <p:cNvSpPr txBox="1"/>
          <p:nvPr/>
        </p:nvSpPr>
        <p:spPr>
          <a:xfrm>
            <a:off x="8903309" y="1082647"/>
            <a:ext cx="58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(°C)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9F3CB8-24A0-B94C-9D8A-5EF6E76A750D}"/>
              </a:ext>
            </a:extLst>
          </p:cNvPr>
          <p:cNvSpPr txBox="1">
            <a:spLocks/>
          </p:cNvSpPr>
          <p:nvPr/>
        </p:nvSpPr>
        <p:spPr>
          <a:xfrm>
            <a:off x="2431340" y="964610"/>
            <a:ext cx="3471612" cy="12862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 2" pitchFamily="18" charset="2"/>
              <a:buNone/>
            </a:pPr>
            <a:r>
              <a:rPr lang="en-US" sz="1600" b="1" spc="100" dirty="0">
                <a:solidFill>
                  <a:srgbClr val="000000"/>
                </a:solidFill>
              </a:rPr>
              <a:t>: Observed reflectivity ≥ 40 </a:t>
            </a:r>
            <a:r>
              <a:rPr lang="en-US" sz="1600" b="1" spc="100" dirty="0" err="1">
                <a:solidFill>
                  <a:srgbClr val="000000"/>
                </a:solidFill>
              </a:rPr>
              <a:t>dB</a:t>
            </a:r>
            <a:r>
              <a:rPr lang="en-US" sz="1600" b="1" i="1" spc="100" dirty="0" err="1">
                <a:solidFill>
                  <a:srgbClr val="000000"/>
                </a:solidFill>
              </a:rPr>
              <a:t>Z</a:t>
            </a:r>
            <a:r>
              <a:rPr lang="en-US" sz="1600" b="1" spc="100" dirty="0">
                <a:solidFill>
                  <a:srgbClr val="000000"/>
                </a:solidFill>
              </a:rPr>
              <a:t>       </a:t>
            </a:r>
          </a:p>
          <a:p>
            <a:pPr marL="45720" indent="0">
              <a:buFont typeface="Wingdings 2" pitchFamily="18" charset="2"/>
              <a:buNone/>
            </a:pPr>
            <a:r>
              <a:rPr lang="en-US" sz="1600" b="1" spc="100" dirty="0">
                <a:solidFill>
                  <a:srgbClr val="000000"/>
                </a:solidFill>
              </a:rPr>
              <a:t>: Simulated reflectivity</a:t>
            </a:r>
          </a:p>
          <a:p>
            <a:pPr marL="45720" indent="0">
              <a:buFont typeface="Wingdings 2" pitchFamily="18" charset="2"/>
              <a:buNone/>
            </a:pPr>
            <a:r>
              <a:rPr lang="en-US" sz="1600" b="1" spc="100" dirty="0">
                <a:solidFill>
                  <a:srgbClr val="000000"/>
                </a:solidFill>
              </a:rPr>
              <a:t>: Observed dryline</a:t>
            </a:r>
          </a:p>
          <a:p>
            <a:pPr marL="45720" indent="0">
              <a:buNone/>
            </a:pPr>
            <a:r>
              <a:rPr lang="en-US" sz="1600" b="1" spc="100" dirty="0">
                <a:solidFill>
                  <a:srgbClr val="000000"/>
                </a:solidFill>
              </a:rPr>
              <a:t>: Observed </a:t>
            </a:r>
            <a:r>
              <a:rPr lang="en-US" sz="1600" b="1" spc="100" dirty="0" err="1">
                <a:solidFill>
                  <a:srgbClr val="000000"/>
                </a:solidFill>
              </a:rPr>
              <a:t>dewpoint</a:t>
            </a:r>
            <a:r>
              <a:rPr lang="en-US" sz="1600" b="1" spc="100" dirty="0">
                <a:solidFill>
                  <a:srgbClr val="000000"/>
                </a:solidFill>
              </a:rPr>
              <a:t> (</a:t>
            </a:r>
            <a:r>
              <a:rPr lang="en-US" sz="1600" dirty="0">
                <a:solidFill>
                  <a:srgbClr val="000000"/>
                </a:solidFill>
              </a:rPr>
              <a:t>°C)</a:t>
            </a:r>
            <a:endParaRPr lang="en-US" sz="1600" b="1" spc="100" dirty="0">
              <a:solidFill>
                <a:srgbClr val="000000"/>
              </a:solidFill>
            </a:endParaRPr>
          </a:p>
          <a:p>
            <a:pPr marL="45720" indent="0">
              <a:buFont typeface="Wingdings 2" pitchFamily="18" charset="2"/>
              <a:buNone/>
            </a:pPr>
            <a:endParaRPr lang="en-US" sz="1600" b="1" spc="100" dirty="0">
              <a:solidFill>
                <a:srgbClr val="000000"/>
              </a:solidFill>
            </a:endParaRPr>
          </a:p>
        </p:txBody>
      </p:sp>
      <p:pic>
        <p:nvPicPr>
          <p:cNvPr id="8" name="Picture 7" descr="2m_Td_10m_winds_022hREFC_NAM_MYJ_2010-05-10_2200.000001.png">
            <a:extLst>
              <a:ext uri="{FF2B5EF4-FFF2-40B4-BE49-F238E27FC236}">
                <a16:creationId xmlns:a16="http://schemas.microsoft.com/office/drawing/2014/main" id="{A1F4F450-9D5D-5F4F-B38C-32B6E2454F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196" y="2230185"/>
            <a:ext cx="4501356" cy="4136496"/>
          </a:xfrm>
          <a:prstGeom prst="rect">
            <a:avLst/>
          </a:prstGeom>
        </p:spPr>
      </p:pic>
      <p:pic>
        <p:nvPicPr>
          <p:cNvPr id="9" name="Picture 8" descr="2m_Td_10m_winds_022hREFC_NAM_MYNN_2010-05-10_2200.000001.png">
            <a:extLst>
              <a:ext uri="{FF2B5EF4-FFF2-40B4-BE49-F238E27FC236}">
                <a16:creationId xmlns:a16="http://schemas.microsoft.com/office/drawing/2014/main" id="{EBF038C3-6E36-6041-A5FD-E482D389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6668" y="2230184"/>
            <a:ext cx="4498848" cy="4133088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3196D73-8709-7540-9ACC-1AA0D36578DF}"/>
              </a:ext>
            </a:extLst>
          </p:cNvPr>
          <p:cNvSpPr/>
          <p:nvPr/>
        </p:nvSpPr>
        <p:spPr>
          <a:xfrm>
            <a:off x="2142395" y="937178"/>
            <a:ext cx="316037" cy="317609"/>
          </a:xfrm>
          <a:custGeom>
            <a:avLst/>
            <a:gdLst>
              <a:gd name="connsiteX0" fmla="*/ 41275 w 403850"/>
              <a:gd name="connsiteY0" fmla="*/ 181084 h 381109"/>
              <a:gd name="connsiteX1" fmla="*/ 53975 w 403850"/>
              <a:gd name="connsiteY1" fmla="*/ 155684 h 381109"/>
              <a:gd name="connsiteX2" fmla="*/ 63500 w 403850"/>
              <a:gd name="connsiteY2" fmla="*/ 152509 h 381109"/>
              <a:gd name="connsiteX3" fmla="*/ 88900 w 403850"/>
              <a:gd name="connsiteY3" fmla="*/ 146159 h 381109"/>
              <a:gd name="connsiteX4" fmla="*/ 107950 w 403850"/>
              <a:gd name="connsiteY4" fmla="*/ 136634 h 381109"/>
              <a:gd name="connsiteX5" fmla="*/ 133350 w 403850"/>
              <a:gd name="connsiteY5" fmla="*/ 123934 h 381109"/>
              <a:gd name="connsiteX6" fmla="*/ 149225 w 403850"/>
              <a:gd name="connsiteY6" fmla="*/ 108059 h 381109"/>
              <a:gd name="connsiteX7" fmla="*/ 190500 w 403850"/>
              <a:gd name="connsiteY7" fmla="*/ 104884 h 381109"/>
              <a:gd name="connsiteX8" fmla="*/ 203200 w 403850"/>
              <a:gd name="connsiteY8" fmla="*/ 101709 h 381109"/>
              <a:gd name="connsiteX9" fmla="*/ 187325 w 403850"/>
              <a:gd name="connsiteY9" fmla="*/ 95359 h 381109"/>
              <a:gd name="connsiteX10" fmla="*/ 225425 w 403850"/>
              <a:gd name="connsiteY10" fmla="*/ 76309 h 381109"/>
              <a:gd name="connsiteX11" fmla="*/ 247650 w 403850"/>
              <a:gd name="connsiteY11" fmla="*/ 63609 h 381109"/>
              <a:gd name="connsiteX12" fmla="*/ 250825 w 403850"/>
              <a:gd name="connsiteY12" fmla="*/ 41384 h 381109"/>
              <a:gd name="connsiteX13" fmla="*/ 257175 w 403850"/>
              <a:gd name="connsiteY13" fmla="*/ 28684 h 381109"/>
              <a:gd name="connsiteX14" fmla="*/ 250825 w 403850"/>
              <a:gd name="connsiteY14" fmla="*/ 9634 h 381109"/>
              <a:gd name="connsiteX15" fmla="*/ 254000 w 403850"/>
              <a:gd name="connsiteY15" fmla="*/ 109 h 381109"/>
              <a:gd name="connsiteX16" fmla="*/ 273050 w 403850"/>
              <a:gd name="connsiteY16" fmla="*/ 6459 h 381109"/>
              <a:gd name="connsiteX17" fmla="*/ 307975 w 403850"/>
              <a:gd name="connsiteY17" fmla="*/ 15984 h 381109"/>
              <a:gd name="connsiteX18" fmla="*/ 333375 w 403850"/>
              <a:gd name="connsiteY18" fmla="*/ 38209 h 381109"/>
              <a:gd name="connsiteX19" fmla="*/ 352425 w 403850"/>
              <a:gd name="connsiteY19" fmla="*/ 50909 h 381109"/>
              <a:gd name="connsiteX20" fmla="*/ 361950 w 403850"/>
              <a:gd name="connsiteY20" fmla="*/ 57259 h 381109"/>
              <a:gd name="connsiteX21" fmla="*/ 377825 w 403850"/>
              <a:gd name="connsiteY21" fmla="*/ 73134 h 381109"/>
              <a:gd name="connsiteX22" fmla="*/ 374650 w 403850"/>
              <a:gd name="connsiteY22" fmla="*/ 82659 h 381109"/>
              <a:gd name="connsiteX23" fmla="*/ 403225 w 403850"/>
              <a:gd name="connsiteY23" fmla="*/ 92184 h 381109"/>
              <a:gd name="connsiteX24" fmla="*/ 396875 w 403850"/>
              <a:gd name="connsiteY24" fmla="*/ 101709 h 381109"/>
              <a:gd name="connsiteX25" fmla="*/ 374650 w 403850"/>
              <a:gd name="connsiteY25" fmla="*/ 127109 h 381109"/>
              <a:gd name="connsiteX26" fmla="*/ 327025 w 403850"/>
              <a:gd name="connsiteY26" fmla="*/ 120759 h 381109"/>
              <a:gd name="connsiteX27" fmla="*/ 307975 w 403850"/>
              <a:gd name="connsiteY27" fmla="*/ 114409 h 381109"/>
              <a:gd name="connsiteX28" fmla="*/ 295275 w 403850"/>
              <a:gd name="connsiteY28" fmla="*/ 120759 h 381109"/>
              <a:gd name="connsiteX29" fmla="*/ 304800 w 403850"/>
              <a:gd name="connsiteY29" fmla="*/ 165209 h 381109"/>
              <a:gd name="connsiteX30" fmla="*/ 307975 w 403850"/>
              <a:gd name="connsiteY30" fmla="*/ 174734 h 381109"/>
              <a:gd name="connsiteX31" fmla="*/ 339725 w 403850"/>
              <a:gd name="connsiteY31" fmla="*/ 190609 h 381109"/>
              <a:gd name="connsiteX32" fmla="*/ 327025 w 403850"/>
              <a:gd name="connsiteY32" fmla="*/ 200134 h 381109"/>
              <a:gd name="connsiteX33" fmla="*/ 352425 w 403850"/>
              <a:gd name="connsiteY33" fmla="*/ 219184 h 381109"/>
              <a:gd name="connsiteX34" fmla="*/ 292100 w 403850"/>
              <a:gd name="connsiteY34" fmla="*/ 231884 h 381109"/>
              <a:gd name="connsiteX35" fmla="*/ 269875 w 403850"/>
              <a:gd name="connsiteY35" fmla="*/ 238234 h 381109"/>
              <a:gd name="connsiteX36" fmla="*/ 279400 w 403850"/>
              <a:gd name="connsiteY36" fmla="*/ 247759 h 381109"/>
              <a:gd name="connsiteX37" fmla="*/ 292100 w 403850"/>
              <a:gd name="connsiteY37" fmla="*/ 254109 h 381109"/>
              <a:gd name="connsiteX38" fmla="*/ 206375 w 403850"/>
              <a:gd name="connsiteY38" fmla="*/ 279509 h 381109"/>
              <a:gd name="connsiteX39" fmla="*/ 165100 w 403850"/>
              <a:gd name="connsiteY39" fmla="*/ 292209 h 381109"/>
              <a:gd name="connsiteX40" fmla="*/ 187325 w 403850"/>
              <a:gd name="connsiteY40" fmla="*/ 308084 h 381109"/>
              <a:gd name="connsiteX41" fmla="*/ 180975 w 403850"/>
              <a:gd name="connsiteY41" fmla="*/ 317609 h 381109"/>
              <a:gd name="connsiteX42" fmla="*/ 168275 w 403850"/>
              <a:gd name="connsiteY42" fmla="*/ 333484 h 381109"/>
              <a:gd name="connsiteX43" fmla="*/ 161925 w 403850"/>
              <a:gd name="connsiteY43" fmla="*/ 343009 h 381109"/>
              <a:gd name="connsiteX44" fmla="*/ 158750 w 403850"/>
              <a:gd name="connsiteY44" fmla="*/ 355709 h 381109"/>
              <a:gd name="connsiteX45" fmla="*/ 114300 w 403850"/>
              <a:gd name="connsiteY45" fmla="*/ 381109 h 381109"/>
              <a:gd name="connsiteX46" fmla="*/ 95250 w 403850"/>
              <a:gd name="connsiteY46" fmla="*/ 377934 h 381109"/>
              <a:gd name="connsiteX47" fmla="*/ 85725 w 403850"/>
              <a:gd name="connsiteY47" fmla="*/ 374759 h 381109"/>
              <a:gd name="connsiteX48" fmla="*/ 73025 w 403850"/>
              <a:gd name="connsiteY48" fmla="*/ 362059 h 381109"/>
              <a:gd name="connsiteX49" fmla="*/ 66675 w 403850"/>
              <a:gd name="connsiteY49" fmla="*/ 339834 h 381109"/>
              <a:gd name="connsiteX50" fmla="*/ 57150 w 403850"/>
              <a:gd name="connsiteY50" fmla="*/ 336659 h 381109"/>
              <a:gd name="connsiteX51" fmla="*/ 47625 w 403850"/>
              <a:gd name="connsiteY51" fmla="*/ 339834 h 381109"/>
              <a:gd name="connsiteX52" fmla="*/ 31750 w 403850"/>
              <a:gd name="connsiteY52" fmla="*/ 336659 h 381109"/>
              <a:gd name="connsiteX53" fmla="*/ 6350 w 403850"/>
              <a:gd name="connsiteY53" fmla="*/ 289034 h 381109"/>
              <a:gd name="connsiteX54" fmla="*/ 0 w 403850"/>
              <a:gd name="connsiteY54" fmla="*/ 279509 h 381109"/>
              <a:gd name="connsiteX55" fmla="*/ 3175 w 403850"/>
              <a:gd name="connsiteY55" fmla="*/ 269984 h 381109"/>
              <a:gd name="connsiteX56" fmla="*/ 15875 w 403850"/>
              <a:gd name="connsiteY56" fmla="*/ 254109 h 381109"/>
              <a:gd name="connsiteX57" fmla="*/ 15875 w 403850"/>
              <a:gd name="connsiteY57" fmla="*/ 228709 h 381109"/>
              <a:gd name="connsiteX58" fmla="*/ 19050 w 403850"/>
              <a:gd name="connsiteY58" fmla="*/ 219184 h 381109"/>
              <a:gd name="connsiteX59" fmla="*/ 28575 w 403850"/>
              <a:gd name="connsiteY59" fmla="*/ 216009 h 381109"/>
              <a:gd name="connsiteX60" fmla="*/ 31750 w 403850"/>
              <a:gd name="connsiteY60" fmla="*/ 206484 h 381109"/>
              <a:gd name="connsiteX61" fmla="*/ 38100 w 403850"/>
              <a:gd name="connsiteY61" fmla="*/ 196959 h 381109"/>
              <a:gd name="connsiteX62" fmla="*/ 41275 w 403850"/>
              <a:gd name="connsiteY62" fmla="*/ 181084 h 38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03850" h="381109">
                <a:moveTo>
                  <a:pt x="41275" y="181084"/>
                </a:moveTo>
                <a:cubicBezTo>
                  <a:pt x="43921" y="174205"/>
                  <a:pt x="48380" y="160160"/>
                  <a:pt x="53975" y="155684"/>
                </a:cubicBezTo>
                <a:cubicBezTo>
                  <a:pt x="56588" y="153593"/>
                  <a:pt x="60271" y="153390"/>
                  <a:pt x="63500" y="152509"/>
                </a:cubicBezTo>
                <a:cubicBezTo>
                  <a:pt x="71920" y="150213"/>
                  <a:pt x="88900" y="146159"/>
                  <a:pt x="88900" y="146159"/>
                </a:cubicBezTo>
                <a:cubicBezTo>
                  <a:pt x="109774" y="132243"/>
                  <a:pt x="87293" y="146023"/>
                  <a:pt x="107950" y="136634"/>
                </a:cubicBezTo>
                <a:cubicBezTo>
                  <a:pt x="116568" y="132717"/>
                  <a:pt x="124883" y="128167"/>
                  <a:pt x="133350" y="123934"/>
                </a:cubicBezTo>
                <a:cubicBezTo>
                  <a:pt x="140758" y="101709"/>
                  <a:pt x="133350" y="102767"/>
                  <a:pt x="149225" y="108059"/>
                </a:cubicBezTo>
                <a:cubicBezTo>
                  <a:pt x="162983" y="107001"/>
                  <a:pt x="176796" y="106496"/>
                  <a:pt x="190500" y="104884"/>
                </a:cubicBezTo>
                <a:cubicBezTo>
                  <a:pt x="194834" y="104374"/>
                  <a:pt x="204580" y="105849"/>
                  <a:pt x="203200" y="101709"/>
                </a:cubicBezTo>
                <a:cubicBezTo>
                  <a:pt x="201398" y="96302"/>
                  <a:pt x="192617" y="97476"/>
                  <a:pt x="187325" y="95359"/>
                </a:cubicBezTo>
                <a:cubicBezTo>
                  <a:pt x="200025" y="89009"/>
                  <a:pt x="213249" y="83614"/>
                  <a:pt x="225425" y="76309"/>
                </a:cubicBezTo>
                <a:cubicBezTo>
                  <a:pt x="252448" y="60095"/>
                  <a:pt x="216588" y="71375"/>
                  <a:pt x="247650" y="63609"/>
                </a:cubicBezTo>
                <a:cubicBezTo>
                  <a:pt x="248708" y="56201"/>
                  <a:pt x="248856" y="48604"/>
                  <a:pt x="250825" y="41384"/>
                </a:cubicBezTo>
                <a:cubicBezTo>
                  <a:pt x="252070" y="36818"/>
                  <a:pt x="257175" y="33417"/>
                  <a:pt x="257175" y="28684"/>
                </a:cubicBezTo>
                <a:cubicBezTo>
                  <a:pt x="257175" y="21991"/>
                  <a:pt x="252942" y="15984"/>
                  <a:pt x="250825" y="9634"/>
                </a:cubicBezTo>
                <a:cubicBezTo>
                  <a:pt x="251883" y="6459"/>
                  <a:pt x="250687" y="582"/>
                  <a:pt x="254000" y="109"/>
                </a:cubicBezTo>
                <a:cubicBezTo>
                  <a:pt x="260626" y="-838"/>
                  <a:pt x="266614" y="4620"/>
                  <a:pt x="273050" y="6459"/>
                </a:cubicBezTo>
                <a:cubicBezTo>
                  <a:pt x="299471" y="14008"/>
                  <a:pt x="287800" y="10940"/>
                  <a:pt x="307975" y="15984"/>
                </a:cubicBezTo>
                <a:cubicBezTo>
                  <a:pt x="301248" y="36164"/>
                  <a:pt x="302538" y="21762"/>
                  <a:pt x="333375" y="38209"/>
                </a:cubicBezTo>
                <a:cubicBezTo>
                  <a:pt x="340109" y="41800"/>
                  <a:pt x="346075" y="46676"/>
                  <a:pt x="352425" y="50909"/>
                </a:cubicBezTo>
                <a:lnTo>
                  <a:pt x="361950" y="57259"/>
                </a:lnTo>
                <a:cubicBezTo>
                  <a:pt x="339680" y="64682"/>
                  <a:pt x="360079" y="55388"/>
                  <a:pt x="377825" y="73134"/>
                </a:cubicBezTo>
                <a:cubicBezTo>
                  <a:pt x="380192" y="75501"/>
                  <a:pt x="375708" y="79484"/>
                  <a:pt x="374650" y="82659"/>
                </a:cubicBezTo>
                <a:cubicBezTo>
                  <a:pt x="384175" y="85834"/>
                  <a:pt x="395602" y="85650"/>
                  <a:pt x="403225" y="92184"/>
                </a:cubicBezTo>
                <a:cubicBezTo>
                  <a:pt x="406122" y="94667"/>
                  <a:pt x="398082" y="98089"/>
                  <a:pt x="396875" y="101709"/>
                </a:cubicBezTo>
                <a:cubicBezTo>
                  <a:pt x="387790" y="128965"/>
                  <a:pt x="404808" y="117056"/>
                  <a:pt x="374650" y="127109"/>
                </a:cubicBezTo>
                <a:cubicBezTo>
                  <a:pt x="358775" y="124992"/>
                  <a:pt x="342758" y="123756"/>
                  <a:pt x="327025" y="120759"/>
                </a:cubicBezTo>
                <a:cubicBezTo>
                  <a:pt x="320450" y="119507"/>
                  <a:pt x="314668" y="114409"/>
                  <a:pt x="307975" y="114409"/>
                </a:cubicBezTo>
                <a:cubicBezTo>
                  <a:pt x="303242" y="114409"/>
                  <a:pt x="299508" y="118642"/>
                  <a:pt x="295275" y="120759"/>
                </a:cubicBezTo>
                <a:cubicBezTo>
                  <a:pt x="289900" y="147636"/>
                  <a:pt x="290210" y="130193"/>
                  <a:pt x="304800" y="165209"/>
                </a:cubicBezTo>
                <a:cubicBezTo>
                  <a:pt x="306087" y="168298"/>
                  <a:pt x="305268" y="172766"/>
                  <a:pt x="307975" y="174734"/>
                </a:cubicBezTo>
                <a:cubicBezTo>
                  <a:pt x="317544" y="181694"/>
                  <a:pt x="329142" y="185317"/>
                  <a:pt x="339725" y="190609"/>
                </a:cubicBezTo>
                <a:cubicBezTo>
                  <a:pt x="335492" y="193784"/>
                  <a:pt x="324876" y="195298"/>
                  <a:pt x="327025" y="200134"/>
                </a:cubicBezTo>
                <a:cubicBezTo>
                  <a:pt x="331323" y="209805"/>
                  <a:pt x="352425" y="219184"/>
                  <a:pt x="352425" y="219184"/>
                </a:cubicBezTo>
                <a:cubicBezTo>
                  <a:pt x="318318" y="232827"/>
                  <a:pt x="353577" y="220174"/>
                  <a:pt x="292100" y="231884"/>
                </a:cubicBezTo>
                <a:cubicBezTo>
                  <a:pt x="284531" y="233326"/>
                  <a:pt x="277283" y="236117"/>
                  <a:pt x="269875" y="238234"/>
                </a:cubicBezTo>
                <a:cubicBezTo>
                  <a:pt x="273050" y="241409"/>
                  <a:pt x="275746" y="245149"/>
                  <a:pt x="279400" y="247759"/>
                </a:cubicBezTo>
                <a:cubicBezTo>
                  <a:pt x="283251" y="250510"/>
                  <a:pt x="295180" y="250515"/>
                  <a:pt x="292100" y="254109"/>
                </a:cubicBezTo>
                <a:cubicBezTo>
                  <a:pt x="275770" y="273160"/>
                  <a:pt x="222963" y="275639"/>
                  <a:pt x="206375" y="279509"/>
                </a:cubicBezTo>
                <a:cubicBezTo>
                  <a:pt x="192357" y="282780"/>
                  <a:pt x="178858" y="287976"/>
                  <a:pt x="165100" y="292209"/>
                </a:cubicBezTo>
                <a:cubicBezTo>
                  <a:pt x="172508" y="297501"/>
                  <a:pt x="182500" y="300364"/>
                  <a:pt x="187325" y="308084"/>
                </a:cubicBezTo>
                <a:cubicBezTo>
                  <a:pt x="189347" y="311320"/>
                  <a:pt x="182682" y="314196"/>
                  <a:pt x="180975" y="317609"/>
                </a:cubicBezTo>
                <a:cubicBezTo>
                  <a:pt x="173307" y="332945"/>
                  <a:pt x="184332" y="322780"/>
                  <a:pt x="168275" y="333484"/>
                </a:cubicBezTo>
                <a:cubicBezTo>
                  <a:pt x="166158" y="336659"/>
                  <a:pt x="163428" y="339502"/>
                  <a:pt x="161925" y="343009"/>
                </a:cubicBezTo>
                <a:cubicBezTo>
                  <a:pt x="160206" y="347020"/>
                  <a:pt x="161967" y="352760"/>
                  <a:pt x="158750" y="355709"/>
                </a:cubicBezTo>
                <a:cubicBezTo>
                  <a:pt x="139140" y="373684"/>
                  <a:pt x="132517" y="375037"/>
                  <a:pt x="114300" y="381109"/>
                </a:cubicBezTo>
                <a:cubicBezTo>
                  <a:pt x="107950" y="380051"/>
                  <a:pt x="101534" y="379331"/>
                  <a:pt x="95250" y="377934"/>
                </a:cubicBezTo>
                <a:cubicBezTo>
                  <a:pt x="91983" y="377208"/>
                  <a:pt x="88092" y="377126"/>
                  <a:pt x="85725" y="374759"/>
                </a:cubicBezTo>
                <a:cubicBezTo>
                  <a:pt x="68792" y="357826"/>
                  <a:pt x="98425" y="370526"/>
                  <a:pt x="73025" y="362059"/>
                </a:cubicBezTo>
                <a:cubicBezTo>
                  <a:pt x="72998" y="361949"/>
                  <a:pt x="68193" y="341352"/>
                  <a:pt x="66675" y="339834"/>
                </a:cubicBezTo>
                <a:cubicBezTo>
                  <a:pt x="64308" y="337467"/>
                  <a:pt x="60325" y="337717"/>
                  <a:pt x="57150" y="336659"/>
                </a:cubicBezTo>
                <a:cubicBezTo>
                  <a:pt x="53975" y="337717"/>
                  <a:pt x="50972" y="339834"/>
                  <a:pt x="47625" y="339834"/>
                </a:cubicBezTo>
                <a:cubicBezTo>
                  <a:pt x="42229" y="339834"/>
                  <a:pt x="35743" y="340289"/>
                  <a:pt x="31750" y="336659"/>
                </a:cubicBezTo>
                <a:cubicBezTo>
                  <a:pt x="9481" y="316414"/>
                  <a:pt x="16031" y="310817"/>
                  <a:pt x="6350" y="289034"/>
                </a:cubicBezTo>
                <a:cubicBezTo>
                  <a:pt x="4800" y="285547"/>
                  <a:pt x="2117" y="282684"/>
                  <a:pt x="0" y="279509"/>
                </a:cubicBezTo>
                <a:cubicBezTo>
                  <a:pt x="1058" y="276334"/>
                  <a:pt x="1084" y="272597"/>
                  <a:pt x="3175" y="269984"/>
                </a:cubicBezTo>
                <a:cubicBezTo>
                  <a:pt x="19588" y="249468"/>
                  <a:pt x="7895" y="278050"/>
                  <a:pt x="15875" y="254109"/>
                </a:cubicBezTo>
                <a:cubicBezTo>
                  <a:pt x="11333" y="240483"/>
                  <a:pt x="11496" y="246224"/>
                  <a:pt x="15875" y="228709"/>
                </a:cubicBezTo>
                <a:cubicBezTo>
                  <a:pt x="16687" y="225462"/>
                  <a:pt x="16683" y="221551"/>
                  <a:pt x="19050" y="219184"/>
                </a:cubicBezTo>
                <a:cubicBezTo>
                  <a:pt x="21417" y="216817"/>
                  <a:pt x="25400" y="217067"/>
                  <a:pt x="28575" y="216009"/>
                </a:cubicBezTo>
                <a:cubicBezTo>
                  <a:pt x="29633" y="212834"/>
                  <a:pt x="30253" y="209477"/>
                  <a:pt x="31750" y="206484"/>
                </a:cubicBezTo>
                <a:cubicBezTo>
                  <a:pt x="33457" y="203071"/>
                  <a:pt x="36550" y="200446"/>
                  <a:pt x="38100" y="196959"/>
                </a:cubicBezTo>
                <a:cubicBezTo>
                  <a:pt x="45454" y="180412"/>
                  <a:pt x="38629" y="187963"/>
                  <a:pt x="41275" y="181084"/>
                </a:cubicBezTo>
                <a:close/>
              </a:path>
            </a:pathLst>
          </a:custGeom>
          <a:noFill/>
          <a:ln w="25908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98BA7B-CE64-F346-A493-EFA25CED5DBD}"/>
              </a:ext>
            </a:extLst>
          </p:cNvPr>
          <p:cNvGrpSpPr/>
          <p:nvPr/>
        </p:nvGrpSpPr>
        <p:grpSpPr>
          <a:xfrm>
            <a:off x="2108531" y="1305125"/>
            <a:ext cx="371808" cy="291281"/>
            <a:chOff x="482600" y="1021052"/>
            <a:chExt cx="371808" cy="291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EA677D-D81E-F644-894E-C217A37F89EC}"/>
                </a:ext>
              </a:extLst>
            </p:cNvPr>
            <p:cNvGrpSpPr/>
            <p:nvPr/>
          </p:nvGrpSpPr>
          <p:grpSpPr>
            <a:xfrm>
              <a:off x="482600" y="1021052"/>
              <a:ext cx="371808" cy="291281"/>
              <a:chOff x="4596674" y="665296"/>
              <a:chExt cx="317500" cy="231775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A901967-D4E9-D74D-AF69-08E3FF3BAD2E}"/>
                  </a:ext>
                </a:extLst>
              </p:cNvPr>
              <p:cNvSpPr/>
              <p:nvPr/>
            </p:nvSpPr>
            <p:spPr>
              <a:xfrm>
                <a:off x="4596674" y="665296"/>
                <a:ext cx="317500" cy="231775"/>
              </a:xfrm>
              <a:custGeom>
                <a:avLst/>
                <a:gdLst>
                  <a:gd name="connsiteX0" fmla="*/ 69850 w 317500"/>
                  <a:gd name="connsiteY0" fmla="*/ 53975 h 231775"/>
                  <a:gd name="connsiteX1" fmla="*/ 88900 w 317500"/>
                  <a:gd name="connsiteY1" fmla="*/ 41275 h 231775"/>
                  <a:gd name="connsiteX2" fmla="*/ 101600 w 317500"/>
                  <a:gd name="connsiteY2" fmla="*/ 28575 h 231775"/>
                  <a:gd name="connsiteX3" fmla="*/ 117475 w 317500"/>
                  <a:gd name="connsiteY3" fmla="*/ 9525 h 231775"/>
                  <a:gd name="connsiteX4" fmla="*/ 136525 w 317500"/>
                  <a:gd name="connsiteY4" fmla="*/ 3175 h 231775"/>
                  <a:gd name="connsiteX5" fmla="*/ 146050 w 317500"/>
                  <a:gd name="connsiteY5" fmla="*/ 0 h 231775"/>
                  <a:gd name="connsiteX6" fmla="*/ 171450 w 317500"/>
                  <a:gd name="connsiteY6" fmla="*/ 3175 h 231775"/>
                  <a:gd name="connsiteX7" fmla="*/ 190500 w 317500"/>
                  <a:gd name="connsiteY7" fmla="*/ 9525 h 231775"/>
                  <a:gd name="connsiteX8" fmla="*/ 200025 w 317500"/>
                  <a:gd name="connsiteY8" fmla="*/ 12700 h 231775"/>
                  <a:gd name="connsiteX9" fmla="*/ 209550 w 317500"/>
                  <a:gd name="connsiteY9" fmla="*/ 15875 h 231775"/>
                  <a:gd name="connsiteX10" fmla="*/ 257175 w 317500"/>
                  <a:gd name="connsiteY10" fmla="*/ 19050 h 231775"/>
                  <a:gd name="connsiteX11" fmla="*/ 276225 w 317500"/>
                  <a:gd name="connsiteY11" fmla="*/ 28575 h 231775"/>
                  <a:gd name="connsiteX12" fmla="*/ 285750 w 317500"/>
                  <a:gd name="connsiteY12" fmla="*/ 34925 h 231775"/>
                  <a:gd name="connsiteX13" fmla="*/ 304800 w 317500"/>
                  <a:gd name="connsiteY13" fmla="*/ 63500 h 231775"/>
                  <a:gd name="connsiteX14" fmla="*/ 311150 w 317500"/>
                  <a:gd name="connsiteY14" fmla="*/ 73025 h 231775"/>
                  <a:gd name="connsiteX15" fmla="*/ 317500 w 317500"/>
                  <a:gd name="connsiteY15" fmla="*/ 95250 h 231775"/>
                  <a:gd name="connsiteX16" fmla="*/ 307975 w 317500"/>
                  <a:gd name="connsiteY16" fmla="*/ 142875 h 231775"/>
                  <a:gd name="connsiteX17" fmla="*/ 304800 w 317500"/>
                  <a:gd name="connsiteY17" fmla="*/ 152400 h 231775"/>
                  <a:gd name="connsiteX18" fmla="*/ 295275 w 317500"/>
                  <a:gd name="connsiteY18" fmla="*/ 155575 h 231775"/>
                  <a:gd name="connsiteX19" fmla="*/ 285750 w 317500"/>
                  <a:gd name="connsiteY19" fmla="*/ 161925 h 231775"/>
                  <a:gd name="connsiteX20" fmla="*/ 273050 w 317500"/>
                  <a:gd name="connsiteY20" fmla="*/ 165100 h 231775"/>
                  <a:gd name="connsiteX21" fmla="*/ 260350 w 317500"/>
                  <a:gd name="connsiteY21" fmla="*/ 171450 h 231775"/>
                  <a:gd name="connsiteX22" fmla="*/ 250825 w 317500"/>
                  <a:gd name="connsiteY22" fmla="*/ 177800 h 231775"/>
                  <a:gd name="connsiteX23" fmla="*/ 238125 w 317500"/>
                  <a:gd name="connsiteY23" fmla="*/ 180975 h 231775"/>
                  <a:gd name="connsiteX24" fmla="*/ 196850 w 317500"/>
                  <a:gd name="connsiteY24" fmla="*/ 177800 h 231775"/>
                  <a:gd name="connsiteX25" fmla="*/ 184150 w 317500"/>
                  <a:gd name="connsiteY25" fmla="*/ 174625 h 231775"/>
                  <a:gd name="connsiteX26" fmla="*/ 133350 w 317500"/>
                  <a:gd name="connsiteY26" fmla="*/ 177800 h 231775"/>
                  <a:gd name="connsiteX27" fmla="*/ 104775 w 317500"/>
                  <a:gd name="connsiteY27" fmla="*/ 190500 h 231775"/>
                  <a:gd name="connsiteX28" fmla="*/ 92075 w 317500"/>
                  <a:gd name="connsiteY28" fmla="*/ 209550 h 231775"/>
                  <a:gd name="connsiteX29" fmla="*/ 85725 w 317500"/>
                  <a:gd name="connsiteY29" fmla="*/ 219075 h 231775"/>
                  <a:gd name="connsiteX30" fmla="*/ 66675 w 317500"/>
                  <a:gd name="connsiteY30" fmla="*/ 231775 h 231775"/>
                  <a:gd name="connsiteX31" fmla="*/ 12700 w 317500"/>
                  <a:gd name="connsiteY31" fmla="*/ 222250 h 231775"/>
                  <a:gd name="connsiteX32" fmla="*/ 6350 w 317500"/>
                  <a:gd name="connsiteY32" fmla="*/ 212725 h 231775"/>
                  <a:gd name="connsiteX33" fmla="*/ 0 w 317500"/>
                  <a:gd name="connsiteY33" fmla="*/ 193675 h 231775"/>
                  <a:gd name="connsiteX34" fmla="*/ 9525 w 317500"/>
                  <a:gd name="connsiteY34" fmla="*/ 120650 h 231775"/>
                  <a:gd name="connsiteX35" fmla="*/ 19050 w 317500"/>
                  <a:gd name="connsiteY35" fmla="*/ 92075 h 231775"/>
                  <a:gd name="connsiteX36" fmla="*/ 22225 w 317500"/>
                  <a:gd name="connsiteY36" fmla="*/ 82550 h 231775"/>
                  <a:gd name="connsiteX37" fmla="*/ 31750 w 317500"/>
                  <a:gd name="connsiteY37" fmla="*/ 79375 h 231775"/>
                  <a:gd name="connsiteX38" fmla="*/ 57150 w 317500"/>
                  <a:gd name="connsiteY38" fmla="*/ 57150 h 231775"/>
                  <a:gd name="connsiteX39" fmla="*/ 76200 w 317500"/>
                  <a:gd name="connsiteY39" fmla="*/ 47625 h 231775"/>
                  <a:gd name="connsiteX40" fmla="*/ 69850 w 317500"/>
                  <a:gd name="connsiteY40" fmla="*/ 53975 h 23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17500" h="231775">
                    <a:moveTo>
                      <a:pt x="69850" y="53975"/>
                    </a:moveTo>
                    <a:cubicBezTo>
                      <a:pt x="71967" y="52917"/>
                      <a:pt x="83504" y="46671"/>
                      <a:pt x="88900" y="41275"/>
                    </a:cubicBezTo>
                    <a:cubicBezTo>
                      <a:pt x="105833" y="24342"/>
                      <a:pt x="76200" y="37042"/>
                      <a:pt x="101600" y="28575"/>
                    </a:cubicBezTo>
                    <a:cubicBezTo>
                      <a:pt x="107271" y="17233"/>
                      <a:pt x="105935" y="14654"/>
                      <a:pt x="117475" y="9525"/>
                    </a:cubicBezTo>
                    <a:cubicBezTo>
                      <a:pt x="123592" y="6807"/>
                      <a:pt x="130175" y="5292"/>
                      <a:pt x="136525" y="3175"/>
                    </a:cubicBezTo>
                    <a:lnTo>
                      <a:pt x="146050" y="0"/>
                    </a:lnTo>
                    <a:cubicBezTo>
                      <a:pt x="154517" y="1058"/>
                      <a:pt x="163107" y="1387"/>
                      <a:pt x="171450" y="3175"/>
                    </a:cubicBezTo>
                    <a:cubicBezTo>
                      <a:pt x="177995" y="4577"/>
                      <a:pt x="184150" y="7408"/>
                      <a:pt x="190500" y="9525"/>
                    </a:cubicBezTo>
                    <a:lnTo>
                      <a:pt x="200025" y="12700"/>
                    </a:lnTo>
                    <a:cubicBezTo>
                      <a:pt x="203200" y="13758"/>
                      <a:pt x="206211" y="15652"/>
                      <a:pt x="209550" y="15875"/>
                    </a:cubicBezTo>
                    <a:lnTo>
                      <a:pt x="257175" y="19050"/>
                    </a:lnTo>
                    <a:cubicBezTo>
                      <a:pt x="284472" y="37248"/>
                      <a:pt x="249935" y="15430"/>
                      <a:pt x="276225" y="28575"/>
                    </a:cubicBezTo>
                    <a:cubicBezTo>
                      <a:pt x="279638" y="30282"/>
                      <a:pt x="282575" y="32808"/>
                      <a:pt x="285750" y="34925"/>
                    </a:cubicBezTo>
                    <a:lnTo>
                      <a:pt x="304800" y="63500"/>
                    </a:lnTo>
                    <a:cubicBezTo>
                      <a:pt x="306917" y="66675"/>
                      <a:pt x="309943" y="69405"/>
                      <a:pt x="311150" y="73025"/>
                    </a:cubicBezTo>
                    <a:cubicBezTo>
                      <a:pt x="315705" y="86690"/>
                      <a:pt x="313513" y="79303"/>
                      <a:pt x="317500" y="95250"/>
                    </a:cubicBezTo>
                    <a:cubicBezTo>
                      <a:pt x="312797" y="146986"/>
                      <a:pt x="319998" y="114821"/>
                      <a:pt x="307975" y="142875"/>
                    </a:cubicBezTo>
                    <a:cubicBezTo>
                      <a:pt x="306657" y="145951"/>
                      <a:pt x="307167" y="150033"/>
                      <a:pt x="304800" y="152400"/>
                    </a:cubicBezTo>
                    <a:cubicBezTo>
                      <a:pt x="302433" y="154767"/>
                      <a:pt x="298268" y="154078"/>
                      <a:pt x="295275" y="155575"/>
                    </a:cubicBezTo>
                    <a:cubicBezTo>
                      <a:pt x="291862" y="157282"/>
                      <a:pt x="289257" y="160422"/>
                      <a:pt x="285750" y="161925"/>
                    </a:cubicBezTo>
                    <a:cubicBezTo>
                      <a:pt x="281739" y="163644"/>
                      <a:pt x="277136" y="163568"/>
                      <a:pt x="273050" y="165100"/>
                    </a:cubicBezTo>
                    <a:cubicBezTo>
                      <a:pt x="268618" y="166762"/>
                      <a:pt x="264459" y="169102"/>
                      <a:pt x="260350" y="171450"/>
                    </a:cubicBezTo>
                    <a:cubicBezTo>
                      <a:pt x="257037" y="173343"/>
                      <a:pt x="254332" y="176297"/>
                      <a:pt x="250825" y="177800"/>
                    </a:cubicBezTo>
                    <a:cubicBezTo>
                      <a:pt x="246814" y="179519"/>
                      <a:pt x="242358" y="179917"/>
                      <a:pt x="238125" y="180975"/>
                    </a:cubicBezTo>
                    <a:cubicBezTo>
                      <a:pt x="224367" y="179917"/>
                      <a:pt x="210554" y="179412"/>
                      <a:pt x="196850" y="177800"/>
                    </a:cubicBezTo>
                    <a:cubicBezTo>
                      <a:pt x="192516" y="177290"/>
                      <a:pt x="188514" y="174625"/>
                      <a:pt x="184150" y="174625"/>
                    </a:cubicBezTo>
                    <a:cubicBezTo>
                      <a:pt x="167184" y="174625"/>
                      <a:pt x="150283" y="176742"/>
                      <a:pt x="133350" y="177800"/>
                    </a:cubicBezTo>
                    <a:cubicBezTo>
                      <a:pt x="130940" y="178764"/>
                      <a:pt x="107741" y="187534"/>
                      <a:pt x="104775" y="190500"/>
                    </a:cubicBezTo>
                    <a:cubicBezTo>
                      <a:pt x="99379" y="195896"/>
                      <a:pt x="96308" y="203200"/>
                      <a:pt x="92075" y="209550"/>
                    </a:cubicBezTo>
                    <a:cubicBezTo>
                      <a:pt x="89958" y="212725"/>
                      <a:pt x="88900" y="216958"/>
                      <a:pt x="85725" y="219075"/>
                    </a:cubicBezTo>
                    <a:lnTo>
                      <a:pt x="66675" y="231775"/>
                    </a:lnTo>
                    <a:cubicBezTo>
                      <a:pt x="52855" y="230712"/>
                      <a:pt x="26707" y="233922"/>
                      <a:pt x="12700" y="222250"/>
                    </a:cubicBezTo>
                    <a:cubicBezTo>
                      <a:pt x="9769" y="219807"/>
                      <a:pt x="7900" y="216212"/>
                      <a:pt x="6350" y="212725"/>
                    </a:cubicBezTo>
                    <a:cubicBezTo>
                      <a:pt x="3632" y="206608"/>
                      <a:pt x="0" y="193675"/>
                      <a:pt x="0" y="193675"/>
                    </a:cubicBezTo>
                    <a:cubicBezTo>
                      <a:pt x="3175" y="169333"/>
                      <a:pt x="1762" y="143938"/>
                      <a:pt x="9525" y="120650"/>
                    </a:cubicBezTo>
                    <a:lnTo>
                      <a:pt x="19050" y="92075"/>
                    </a:lnTo>
                    <a:cubicBezTo>
                      <a:pt x="20108" y="88900"/>
                      <a:pt x="19050" y="83608"/>
                      <a:pt x="22225" y="82550"/>
                    </a:cubicBezTo>
                    <a:lnTo>
                      <a:pt x="31750" y="79375"/>
                    </a:lnTo>
                    <a:cubicBezTo>
                      <a:pt x="42333" y="63500"/>
                      <a:pt x="34925" y="71967"/>
                      <a:pt x="57150" y="57150"/>
                    </a:cubicBezTo>
                    <a:cubicBezTo>
                      <a:pt x="66462" y="50942"/>
                      <a:pt x="65684" y="50254"/>
                      <a:pt x="76200" y="47625"/>
                    </a:cubicBezTo>
                    <a:cubicBezTo>
                      <a:pt x="77227" y="47368"/>
                      <a:pt x="67733" y="55033"/>
                      <a:pt x="69850" y="53975"/>
                    </a:cubicBezTo>
                    <a:close/>
                  </a:path>
                </a:pathLst>
              </a:custGeom>
              <a:solidFill>
                <a:srgbClr val="02EE00">
                  <a:alpha val="8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B38F449-0A45-8D4E-8C47-5DF95251B79F}"/>
                  </a:ext>
                </a:extLst>
              </p:cNvPr>
              <p:cNvSpPr/>
              <p:nvPr/>
            </p:nvSpPr>
            <p:spPr>
              <a:xfrm>
                <a:off x="4608782" y="692417"/>
                <a:ext cx="257767" cy="182429"/>
              </a:xfrm>
              <a:custGeom>
                <a:avLst/>
                <a:gdLst>
                  <a:gd name="connsiteX0" fmla="*/ 114892 w 257767"/>
                  <a:gd name="connsiteY0" fmla="*/ 1454 h 182429"/>
                  <a:gd name="connsiteX1" fmla="*/ 172042 w 257767"/>
                  <a:gd name="connsiteY1" fmla="*/ 4629 h 182429"/>
                  <a:gd name="connsiteX2" fmla="*/ 191092 w 257767"/>
                  <a:gd name="connsiteY2" fmla="*/ 17329 h 182429"/>
                  <a:gd name="connsiteX3" fmla="*/ 210142 w 257767"/>
                  <a:gd name="connsiteY3" fmla="*/ 23679 h 182429"/>
                  <a:gd name="connsiteX4" fmla="*/ 219667 w 257767"/>
                  <a:gd name="connsiteY4" fmla="*/ 26854 h 182429"/>
                  <a:gd name="connsiteX5" fmla="*/ 238717 w 257767"/>
                  <a:gd name="connsiteY5" fmla="*/ 30029 h 182429"/>
                  <a:gd name="connsiteX6" fmla="*/ 248242 w 257767"/>
                  <a:gd name="connsiteY6" fmla="*/ 36379 h 182429"/>
                  <a:gd name="connsiteX7" fmla="*/ 251417 w 257767"/>
                  <a:gd name="connsiteY7" fmla="*/ 45904 h 182429"/>
                  <a:gd name="connsiteX8" fmla="*/ 257767 w 257767"/>
                  <a:gd name="connsiteY8" fmla="*/ 68129 h 182429"/>
                  <a:gd name="connsiteX9" fmla="*/ 248242 w 257767"/>
                  <a:gd name="connsiteY9" fmla="*/ 103054 h 182429"/>
                  <a:gd name="connsiteX10" fmla="*/ 238717 w 257767"/>
                  <a:gd name="connsiteY10" fmla="*/ 106229 h 182429"/>
                  <a:gd name="connsiteX11" fmla="*/ 232367 w 257767"/>
                  <a:gd name="connsiteY11" fmla="*/ 115754 h 182429"/>
                  <a:gd name="connsiteX12" fmla="*/ 219667 w 257767"/>
                  <a:gd name="connsiteY12" fmla="*/ 118929 h 182429"/>
                  <a:gd name="connsiteX13" fmla="*/ 118067 w 257767"/>
                  <a:gd name="connsiteY13" fmla="*/ 122104 h 182429"/>
                  <a:gd name="connsiteX14" fmla="*/ 111717 w 257767"/>
                  <a:gd name="connsiteY14" fmla="*/ 131629 h 182429"/>
                  <a:gd name="connsiteX15" fmla="*/ 102192 w 257767"/>
                  <a:gd name="connsiteY15" fmla="*/ 137979 h 182429"/>
                  <a:gd name="connsiteX16" fmla="*/ 79967 w 257767"/>
                  <a:gd name="connsiteY16" fmla="*/ 160204 h 182429"/>
                  <a:gd name="connsiteX17" fmla="*/ 73617 w 257767"/>
                  <a:gd name="connsiteY17" fmla="*/ 169729 h 182429"/>
                  <a:gd name="connsiteX18" fmla="*/ 54567 w 257767"/>
                  <a:gd name="connsiteY18" fmla="*/ 182429 h 182429"/>
                  <a:gd name="connsiteX19" fmla="*/ 10117 w 257767"/>
                  <a:gd name="connsiteY19" fmla="*/ 179254 h 182429"/>
                  <a:gd name="connsiteX20" fmla="*/ 592 w 257767"/>
                  <a:gd name="connsiteY20" fmla="*/ 176079 h 182429"/>
                  <a:gd name="connsiteX21" fmla="*/ 3767 w 257767"/>
                  <a:gd name="connsiteY21" fmla="*/ 144329 h 182429"/>
                  <a:gd name="connsiteX22" fmla="*/ 10117 w 257767"/>
                  <a:gd name="connsiteY22" fmla="*/ 125279 h 182429"/>
                  <a:gd name="connsiteX23" fmla="*/ 13292 w 257767"/>
                  <a:gd name="connsiteY23" fmla="*/ 115754 h 182429"/>
                  <a:gd name="connsiteX24" fmla="*/ 16467 w 257767"/>
                  <a:gd name="connsiteY24" fmla="*/ 106229 h 182429"/>
                  <a:gd name="connsiteX25" fmla="*/ 25992 w 257767"/>
                  <a:gd name="connsiteY25" fmla="*/ 99879 h 182429"/>
                  <a:gd name="connsiteX26" fmla="*/ 32342 w 257767"/>
                  <a:gd name="connsiteY26" fmla="*/ 90354 h 182429"/>
                  <a:gd name="connsiteX27" fmla="*/ 41867 w 257767"/>
                  <a:gd name="connsiteY27" fmla="*/ 71304 h 182429"/>
                  <a:gd name="connsiteX28" fmla="*/ 51392 w 257767"/>
                  <a:gd name="connsiteY28" fmla="*/ 68129 h 182429"/>
                  <a:gd name="connsiteX29" fmla="*/ 70442 w 257767"/>
                  <a:gd name="connsiteY29" fmla="*/ 55429 h 182429"/>
                  <a:gd name="connsiteX30" fmla="*/ 76792 w 257767"/>
                  <a:gd name="connsiteY30" fmla="*/ 45904 h 182429"/>
                  <a:gd name="connsiteX31" fmla="*/ 86317 w 257767"/>
                  <a:gd name="connsiteY31" fmla="*/ 42729 h 182429"/>
                  <a:gd name="connsiteX32" fmla="*/ 95842 w 257767"/>
                  <a:gd name="connsiteY32" fmla="*/ 33204 h 182429"/>
                  <a:gd name="connsiteX33" fmla="*/ 99017 w 257767"/>
                  <a:gd name="connsiteY33" fmla="*/ 23679 h 182429"/>
                  <a:gd name="connsiteX34" fmla="*/ 114892 w 257767"/>
                  <a:gd name="connsiteY34" fmla="*/ 1454 h 182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57767" h="182429">
                    <a:moveTo>
                      <a:pt x="114892" y="1454"/>
                    </a:moveTo>
                    <a:cubicBezTo>
                      <a:pt x="127063" y="-1721"/>
                      <a:pt x="153364" y="738"/>
                      <a:pt x="172042" y="4629"/>
                    </a:cubicBezTo>
                    <a:cubicBezTo>
                      <a:pt x="179513" y="6186"/>
                      <a:pt x="183852" y="14916"/>
                      <a:pt x="191092" y="17329"/>
                    </a:cubicBezTo>
                    <a:lnTo>
                      <a:pt x="210142" y="23679"/>
                    </a:lnTo>
                    <a:cubicBezTo>
                      <a:pt x="213317" y="24737"/>
                      <a:pt x="216366" y="26304"/>
                      <a:pt x="219667" y="26854"/>
                    </a:cubicBezTo>
                    <a:lnTo>
                      <a:pt x="238717" y="30029"/>
                    </a:lnTo>
                    <a:cubicBezTo>
                      <a:pt x="241892" y="32146"/>
                      <a:pt x="245858" y="33399"/>
                      <a:pt x="248242" y="36379"/>
                    </a:cubicBezTo>
                    <a:cubicBezTo>
                      <a:pt x="250333" y="38992"/>
                      <a:pt x="250498" y="42686"/>
                      <a:pt x="251417" y="45904"/>
                    </a:cubicBezTo>
                    <a:cubicBezTo>
                      <a:pt x="259390" y="73811"/>
                      <a:pt x="250154" y="45291"/>
                      <a:pt x="257767" y="68129"/>
                    </a:cubicBezTo>
                    <a:cubicBezTo>
                      <a:pt x="256528" y="78040"/>
                      <a:pt x="258247" y="95050"/>
                      <a:pt x="248242" y="103054"/>
                    </a:cubicBezTo>
                    <a:cubicBezTo>
                      <a:pt x="245629" y="105145"/>
                      <a:pt x="241892" y="105171"/>
                      <a:pt x="238717" y="106229"/>
                    </a:cubicBezTo>
                    <a:cubicBezTo>
                      <a:pt x="236600" y="109404"/>
                      <a:pt x="235542" y="113637"/>
                      <a:pt x="232367" y="115754"/>
                    </a:cubicBezTo>
                    <a:cubicBezTo>
                      <a:pt x="228736" y="118175"/>
                      <a:pt x="224024" y="118687"/>
                      <a:pt x="219667" y="118929"/>
                    </a:cubicBezTo>
                    <a:cubicBezTo>
                      <a:pt x="185836" y="120809"/>
                      <a:pt x="151934" y="121046"/>
                      <a:pt x="118067" y="122104"/>
                    </a:cubicBezTo>
                    <a:cubicBezTo>
                      <a:pt x="115950" y="125279"/>
                      <a:pt x="114415" y="128931"/>
                      <a:pt x="111717" y="131629"/>
                    </a:cubicBezTo>
                    <a:cubicBezTo>
                      <a:pt x="109019" y="134327"/>
                      <a:pt x="104705" y="135107"/>
                      <a:pt x="102192" y="137979"/>
                    </a:cubicBezTo>
                    <a:cubicBezTo>
                      <a:pt x="81214" y="161954"/>
                      <a:pt x="99548" y="153677"/>
                      <a:pt x="79967" y="160204"/>
                    </a:cubicBezTo>
                    <a:cubicBezTo>
                      <a:pt x="77850" y="163379"/>
                      <a:pt x="76489" y="167216"/>
                      <a:pt x="73617" y="169729"/>
                    </a:cubicBezTo>
                    <a:cubicBezTo>
                      <a:pt x="67874" y="174755"/>
                      <a:pt x="54567" y="182429"/>
                      <a:pt x="54567" y="182429"/>
                    </a:cubicBezTo>
                    <a:cubicBezTo>
                      <a:pt x="39750" y="181371"/>
                      <a:pt x="24870" y="180990"/>
                      <a:pt x="10117" y="179254"/>
                    </a:cubicBezTo>
                    <a:cubicBezTo>
                      <a:pt x="6793" y="178863"/>
                      <a:pt x="1191" y="179372"/>
                      <a:pt x="592" y="176079"/>
                    </a:cubicBezTo>
                    <a:cubicBezTo>
                      <a:pt x="-1311" y="165614"/>
                      <a:pt x="1807" y="154783"/>
                      <a:pt x="3767" y="144329"/>
                    </a:cubicBezTo>
                    <a:cubicBezTo>
                      <a:pt x="5001" y="137750"/>
                      <a:pt x="8000" y="131629"/>
                      <a:pt x="10117" y="125279"/>
                    </a:cubicBezTo>
                    <a:lnTo>
                      <a:pt x="13292" y="115754"/>
                    </a:lnTo>
                    <a:cubicBezTo>
                      <a:pt x="14350" y="112579"/>
                      <a:pt x="13682" y="108085"/>
                      <a:pt x="16467" y="106229"/>
                    </a:cubicBezTo>
                    <a:lnTo>
                      <a:pt x="25992" y="99879"/>
                    </a:lnTo>
                    <a:cubicBezTo>
                      <a:pt x="28109" y="96704"/>
                      <a:pt x="30635" y="93767"/>
                      <a:pt x="32342" y="90354"/>
                    </a:cubicBezTo>
                    <a:cubicBezTo>
                      <a:pt x="36177" y="82685"/>
                      <a:pt x="34284" y="77370"/>
                      <a:pt x="41867" y="71304"/>
                    </a:cubicBezTo>
                    <a:cubicBezTo>
                      <a:pt x="44480" y="69213"/>
                      <a:pt x="48466" y="69754"/>
                      <a:pt x="51392" y="68129"/>
                    </a:cubicBezTo>
                    <a:cubicBezTo>
                      <a:pt x="58063" y="64423"/>
                      <a:pt x="70442" y="55429"/>
                      <a:pt x="70442" y="55429"/>
                    </a:cubicBezTo>
                    <a:cubicBezTo>
                      <a:pt x="72559" y="52254"/>
                      <a:pt x="73812" y="48288"/>
                      <a:pt x="76792" y="45904"/>
                    </a:cubicBezTo>
                    <a:cubicBezTo>
                      <a:pt x="79405" y="43813"/>
                      <a:pt x="83532" y="44585"/>
                      <a:pt x="86317" y="42729"/>
                    </a:cubicBezTo>
                    <a:cubicBezTo>
                      <a:pt x="90053" y="40238"/>
                      <a:pt x="92667" y="36379"/>
                      <a:pt x="95842" y="33204"/>
                    </a:cubicBezTo>
                    <a:cubicBezTo>
                      <a:pt x="96900" y="30029"/>
                      <a:pt x="97392" y="26605"/>
                      <a:pt x="99017" y="23679"/>
                    </a:cubicBezTo>
                    <a:cubicBezTo>
                      <a:pt x="107992" y="7523"/>
                      <a:pt x="102721" y="4629"/>
                      <a:pt x="114892" y="1454"/>
                    </a:cubicBezTo>
                    <a:close/>
                  </a:path>
                </a:pathLst>
              </a:custGeom>
              <a:solidFill>
                <a:srgbClr val="008000">
                  <a:alpha val="8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EA139C2-2FF9-4A49-BDA9-0C797C65E4ED}"/>
                  </a:ext>
                </a:extLst>
              </p:cNvPr>
              <p:cNvSpPr/>
              <p:nvPr/>
            </p:nvSpPr>
            <p:spPr>
              <a:xfrm>
                <a:off x="4612384" y="716096"/>
                <a:ext cx="235436" cy="152400"/>
              </a:xfrm>
              <a:custGeom>
                <a:avLst/>
                <a:gdLst>
                  <a:gd name="connsiteX0" fmla="*/ 184315 w 235436"/>
                  <a:gd name="connsiteY0" fmla="*/ 6350 h 152400"/>
                  <a:gd name="connsiteX1" fmla="*/ 219240 w 235436"/>
                  <a:gd name="connsiteY1" fmla="*/ 19050 h 152400"/>
                  <a:gd name="connsiteX2" fmla="*/ 228765 w 235436"/>
                  <a:gd name="connsiteY2" fmla="*/ 22225 h 152400"/>
                  <a:gd name="connsiteX3" fmla="*/ 235115 w 235436"/>
                  <a:gd name="connsiteY3" fmla="*/ 31750 h 152400"/>
                  <a:gd name="connsiteX4" fmla="*/ 231940 w 235436"/>
                  <a:gd name="connsiteY4" fmla="*/ 63500 h 152400"/>
                  <a:gd name="connsiteX5" fmla="*/ 222415 w 235436"/>
                  <a:gd name="connsiteY5" fmla="*/ 69850 h 152400"/>
                  <a:gd name="connsiteX6" fmla="*/ 203365 w 235436"/>
                  <a:gd name="connsiteY6" fmla="*/ 76200 h 152400"/>
                  <a:gd name="connsiteX7" fmla="*/ 127165 w 235436"/>
                  <a:gd name="connsiteY7" fmla="*/ 79375 h 152400"/>
                  <a:gd name="connsiteX8" fmla="*/ 98590 w 235436"/>
                  <a:gd name="connsiteY8" fmla="*/ 85725 h 152400"/>
                  <a:gd name="connsiteX9" fmla="*/ 89065 w 235436"/>
                  <a:gd name="connsiteY9" fmla="*/ 95250 h 152400"/>
                  <a:gd name="connsiteX10" fmla="*/ 76365 w 235436"/>
                  <a:gd name="connsiteY10" fmla="*/ 133350 h 152400"/>
                  <a:gd name="connsiteX11" fmla="*/ 73190 w 235436"/>
                  <a:gd name="connsiteY11" fmla="*/ 142875 h 152400"/>
                  <a:gd name="connsiteX12" fmla="*/ 54140 w 235436"/>
                  <a:gd name="connsiteY12" fmla="*/ 152400 h 152400"/>
                  <a:gd name="connsiteX13" fmla="*/ 3340 w 235436"/>
                  <a:gd name="connsiteY13" fmla="*/ 149225 h 152400"/>
                  <a:gd name="connsiteX14" fmla="*/ 165 w 235436"/>
                  <a:gd name="connsiteY14" fmla="*/ 139700 h 152400"/>
                  <a:gd name="connsiteX15" fmla="*/ 6515 w 235436"/>
                  <a:gd name="connsiteY15" fmla="*/ 127000 h 152400"/>
                  <a:gd name="connsiteX16" fmla="*/ 9690 w 235436"/>
                  <a:gd name="connsiteY16" fmla="*/ 117475 h 152400"/>
                  <a:gd name="connsiteX17" fmla="*/ 19215 w 235436"/>
                  <a:gd name="connsiteY17" fmla="*/ 114300 h 152400"/>
                  <a:gd name="connsiteX18" fmla="*/ 38265 w 235436"/>
                  <a:gd name="connsiteY18" fmla="*/ 76200 h 152400"/>
                  <a:gd name="connsiteX19" fmla="*/ 44615 w 235436"/>
                  <a:gd name="connsiteY19" fmla="*/ 66675 h 152400"/>
                  <a:gd name="connsiteX20" fmla="*/ 50965 w 235436"/>
                  <a:gd name="connsiteY20" fmla="*/ 57150 h 152400"/>
                  <a:gd name="connsiteX21" fmla="*/ 60490 w 235436"/>
                  <a:gd name="connsiteY21" fmla="*/ 47625 h 152400"/>
                  <a:gd name="connsiteX22" fmla="*/ 70015 w 235436"/>
                  <a:gd name="connsiteY22" fmla="*/ 41275 h 152400"/>
                  <a:gd name="connsiteX23" fmla="*/ 85890 w 235436"/>
                  <a:gd name="connsiteY23" fmla="*/ 28575 h 152400"/>
                  <a:gd name="connsiteX24" fmla="*/ 114465 w 235436"/>
                  <a:gd name="connsiteY24" fmla="*/ 12700 h 152400"/>
                  <a:gd name="connsiteX25" fmla="*/ 117640 w 235436"/>
                  <a:gd name="connsiteY25" fmla="*/ 3175 h 152400"/>
                  <a:gd name="connsiteX26" fmla="*/ 127165 w 235436"/>
                  <a:gd name="connsiteY26" fmla="*/ 0 h 152400"/>
                  <a:gd name="connsiteX27" fmla="*/ 184315 w 235436"/>
                  <a:gd name="connsiteY27" fmla="*/ 635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5436" h="152400">
                    <a:moveTo>
                      <a:pt x="184315" y="6350"/>
                    </a:moveTo>
                    <a:cubicBezTo>
                      <a:pt x="206405" y="15186"/>
                      <a:pt x="194783" y="10898"/>
                      <a:pt x="219240" y="19050"/>
                    </a:cubicBezTo>
                    <a:lnTo>
                      <a:pt x="228765" y="22225"/>
                    </a:lnTo>
                    <a:cubicBezTo>
                      <a:pt x="230882" y="25400"/>
                      <a:pt x="234822" y="27945"/>
                      <a:pt x="235115" y="31750"/>
                    </a:cubicBezTo>
                    <a:cubicBezTo>
                      <a:pt x="235931" y="42355"/>
                      <a:pt x="235303" y="53410"/>
                      <a:pt x="231940" y="63500"/>
                    </a:cubicBezTo>
                    <a:cubicBezTo>
                      <a:pt x="230733" y="67120"/>
                      <a:pt x="225902" y="68300"/>
                      <a:pt x="222415" y="69850"/>
                    </a:cubicBezTo>
                    <a:cubicBezTo>
                      <a:pt x="216298" y="72568"/>
                      <a:pt x="210053" y="75921"/>
                      <a:pt x="203365" y="76200"/>
                    </a:cubicBezTo>
                    <a:lnTo>
                      <a:pt x="127165" y="79375"/>
                    </a:lnTo>
                    <a:cubicBezTo>
                      <a:pt x="126206" y="79567"/>
                      <a:pt x="101004" y="84345"/>
                      <a:pt x="98590" y="85725"/>
                    </a:cubicBezTo>
                    <a:cubicBezTo>
                      <a:pt x="94691" y="87953"/>
                      <a:pt x="92240" y="92075"/>
                      <a:pt x="89065" y="95250"/>
                    </a:cubicBezTo>
                    <a:lnTo>
                      <a:pt x="76365" y="133350"/>
                    </a:lnTo>
                    <a:cubicBezTo>
                      <a:pt x="75307" y="136525"/>
                      <a:pt x="75975" y="141019"/>
                      <a:pt x="73190" y="142875"/>
                    </a:cubicBezTo>
                    <a:cubicBezTo>
                      <a:pt x="60880" y="151081"/>
                      <a:pt x="67285" y="148018"/>
                      <a:pt x="54140" y="152400"/>
                    </a:cubicBezTo>
                    <a:cubicBezTo>
                      <a:pt x="37207" y="151342"/>
                      <a:pt x="19855" y="153111"/>
                      <a:pt x="3340" y="149225"/>
                    </a:cubicBezTo>
                    <a:cubicBezTo>
                      <a:pt x="82" y="148458"/>
                      <a:pt x="-308" y="143013"/>
                      <a:pt x="165" y="139700"/>
                    </a:cubicBezTo>
                    <a:cubicBezTo>
                      <a:pt x="834" y="135015"/>
                      <a:pt x="4651" y="131350"/>
                      <a:pt x="6515" y="127000"/>
                    </a:cubicBezTo>
                    <a:cubicBezTo>
                      <a:pt x="7833" y="123924"/>
                      <a:pt x="7323" y="119842"/>
                      <a:pt x="9690" y="117475"/>
                    </a:cubicBezTo>
                    <a:cubicBezTo>
                      <a:pt x="12057" y="115108"/>
                      <a:pt x="16040" y="115358"/>
                      <a:pt x="19215" y="114300"/>
                    </a:cubicBezTo>
                    <a:cubicBezTo>
                      <a:pt x="27978" y="88010"/>
                      <a:pt x="21852" y="100819"/>
                      <a:pt x="38265" y="76200"/>
                    </a:cubicBezTo>
                    <a:lnTo>
                      <a:pt x="44615" y="66675"/>
                    </a:lnTo>
                    <a:cubicBezTo>
                      <a:pt x="46732" y="63500"/>
                      <a:pt x="48267" y="59848"/>
                      <a:pt x="50965" y="57150"/>
                    </a:cubicBezTo>
                    <a:cubicBezTo>
                      <a:pt x="54140" y="53975"/>
                      <a:pt x="57041" y="50500"/>
                      <a:pt x="60490" y="47625"/>
                    </a:cubicBezTo>
                    <a:cubicBezTo>
                      <a:pt x="63421" y="45182"/>
                      <a:pt x="66840" y="43392"/>
                      <a:pt x="70015" y="41275"/>
                    </a:cubicBezTo>
                    <a:cubicBezTo>
                      <a:pt x="81748" y="23676"/>
                      <a:pt x="69652" y="37596"/>
                      <a:pt x="85890" y="28575"/>
                    </a:cubicBezTo>
                    <a:cubicBezTo>
                      <a:pt x="118642" y="10379"/>
                      <a:pt x="92912" y="19884"/>
                      <a:pt x="114465" y="12700"/>
                    </a:cubicBezTo>
                    <a:cubicBezTo>
                      <a:pt x="115523" y="9525"/>
                      <a:pt x="115273" y="5542"/>
                      <a:pt x="117640" y="3175"/>
                    </a:cubicBezTo>
                    <a:cubicBezTo>
                      <a:pt x="120007" y="808"/>
                      <a:pt x="123818" y="0"/>
                      <a:pt x="127165" y="0"/>
                    </a:cubicBezTo>
                    <a:cubicBezTo>
                      <a:pt x="148358" y="0"/>
                      <a:pt x="190665" y="3175"/>
                      <a:pt x="184315" y="6350"/>
                    </a:cubicBezTo>
                    <a:close/>
                  </a:path>
                </a:pathLst>
              </a:custGeom>
              <a:solidFill>
                <a:srgbClr val="FFFF00">
                  <a:alpha val="8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A92B90E-257A-4144-AFC7-2659FD0E30B8}"/>
                  </a:ext>
                </a:extLst>
              </p:cNvPr>
              <p:cNvSpPr/>
              <p:nvPr/>
            </p:nvSpPr>
            <p:spPr>
              <a:xfrm>
                <a:off x="4621678" y="728570"/>
                <a:ext cx="197407" cy="124051"/>
              </a:xfrm>
              <a:custGeom>
                <a:avLst/>
                <a:gdLst>
                  <a:gd name="connsiteX0" fmla="*/ 140096 w 197407"/>
                  <a:gd name="connsiteY0" fmla="*/ 226 h 124051"/>
                  <a:gd name="connsiteX1" fmla="*/ 155971 w 197407"/>
                  <a:gd name="connsiteY1" fmla="*/ 3401 h 124051"/>
                  <a:gd name="connsiteX2" fmla="*/ 165496 w 197407"/>
                  <a:gd name="connsiteY2" fmla="*/ 6576 h 124051"/>
                  <a:gd name="connsiteX3" fmla="*/ 178196 w 197407"/>
                  <a:gd name="connsiteY3" fmla="*/ 9751 h 124051"/>
                  <a:gd name="connsiteX4" fmla="*/ 197246 w 197407"/>
                  <a:gd name="connsiteY4" fmla="*/ 22451 h 124051"/>
                  <a:gd name="connsiteX5" fmla="*/ 194071 w 197407"/>
                  <a:gd name="connsiteY5" fmla="*/ 35151 h 124051"/>
                  <a:gd name="connsiteX6" fmla="*/ 184546 w 197407"/>
                  <a:gd name="connsiteY6" fmla="*/ 38326 h 124051"/>
                  <a:gd name="connsiteX7" fmla="*/ 114696 w 197407"/>
                  <a:gd name="connsiteY7" fmla="*/ 41501 h 124051"/>
                  <a:gd name="connsiteX8" fmla="*/ 95646 w 197407"/>
                  <a:gd name="connsiteY8" fmla="*/ 54201 h 124051"/>
                  <a:gd name="connsiteX9" fmla="*/ 76596 w 197407"/>
                  <a:gd name="connsiteY9" fmla="*/ 63726 h 124051"/>
                  <a:gd name="connsiteX10" fmla="*/ 70246 w 197407"/>
                  <a:gd name="connsiteY10" fmla="*/ 82776 h 124051"/>
                  <a:gd name="connsiteX11" fmla="*/ 67071 w 197407"/>
                  <a:gd name="connsiteY11" fmla="*/ 92301 h 124051"/>
                  <a:gd name="connsiteX12" fmla="*/ 63896 w 197407"/>
                  <a:gd name="connsiteY12" fmla="*/ 105001 h 124051"/>
                  <a:gd name="connsiteX13" fmla="*/ 60721 w 197407"/>
                  <a:gd name="connsiteY13" fmla="*/ 114526 h 124051"/>
                  <a:gd name="connsiteX14" fmla="*/ 38496 w 197407"/>
                  <a:gd name="connsiteY14" fmla="*/ 124051 h 124051"/>
                  <a:gd name="connsiteX15" fmla="*/ 3571 w 197407"/>
                  <a:gd name="connsiteY15" fmla="*/ 120876 h 124051"/>
                  <a:gd name="connsiteX16" fmla="*/ 396 w 197407"/>
                  <a:gd name="connsiteY16" fmla="*/ 111351 h 124051"/>
                  <a:gd name="connsiteX17" fmla="*/ 9921 w 197407"/>
                  <a:gd name="connsiteY17" fmla="*/ 101826 h 124051"/>
                  <a:gd name="connsiteX18" fmla="*/ 16271 w 197407"/>
                  <a:gd name="connsiteY18" fmla="*/ 92301 h 124051"/>
                  <a:gd name="connsiteX19" fmla="*/ 25796 w 197407"/>
                  <a:gd name="connsiteY19" fmla="*/ 89126 h 124051"/>
                  <a:gd name="connsiteX20" fmla="*/ 44846 w 197407"/>
                  <a:gd name="connsiteY20" fmla="*/ 73251 h 124051"/>
                  <a:gd name="connsiteX21" fmla="*/ 57546 w 197407"/>
                  <a:gd name="connsiteY21" fmla="*/ 57376 h 124051"/>
                  <a:gd name="connsiteX22" fmla="*/ 70246 w 197407"/>
                  <a:gd name="connsiteY22" fmla="*/ 44676 h 124051"/>
                  <a:gd name="connsiteX23" fmla="*/ 76596 w 197407"/>
                  <a:gd name="connsiteY23" fmla="*/ 22451 h 124051"/>
                  <a:gd name="connsiteX24" fmla="*/ 89296 w 197407"/>
                  <a:gd name="connsiteY24" fmla="*/ 16101 h 124051"/>
                  <a:gd name="connsiteX25" fmla="*/ 98821 w 197407"/>
                  <a:gd name="connsiteY25" fmla="*/ 9751 h 124051"/>
                  <a:gd name="connsiteX26" fmla="*/ 140096 w 197407"/>
                  <a:gd name="connsiteY26" fmla="*/ 226 h 12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7407" h="124051">
                    <a:moveTo>
                      <a:pt x="140096" y="226"/>
                    </a:moveTo>
                    <a:cubicBezTo>
                      <a:pt x="149621" y="-832"/>
                      <a:pt x="150736" y="2092"/>
                      <a:pt x="155971" y="3401"/>
                    </a:cubicBezTo>
                    <a:cubicBezTo>
                      <a:pt x="159218" y="4213"/>
                      <a:pt x="162278" y="5657"/>
                      <a:pt x="165496" y="6576"/>
                    </a:cubicBezTo>
                    <a:cubicBezTo>
                      <a:pt x="169692" y="7775"/>
                      <a:pt x="173963" y="8693"/>
                      <a:pt x="178196" y="9751"/>
                    </a:cubicBezTo>
                    <a:cubicBezTo>
                      <a:pt x="184546" y="13984"/>
                      <a:pt x="199097" y="15047"/>
                      <a:pt x="197246" y="22451"/>
                    </a:cubicBezTo>
                    <a:cubicBezTo>
                      <a:pt x="196188" y="26684"/>
                      <a:pt x="196797" y="31744"/>
                      <a:pt x="194071" y="35151"/>
                    </a:cubicBezTo>
                    <a:cubicBezTo>
                      <a:pt x="191980" y="37764"/>
                      <a:pt x="187882" y="38059"/>
                      <a:pt x="184546" y="38326"/>
                    </a:cubicBezTo>
                    <a:cubicBezTo>
                      <a:pt x="161313" y="40185"/>
                      <a:pt x="137979" y="40443"/>
                      <a:pt x="114696" y="41501"/>
                    </a:cubicBezTo>
                    <a:cubicBezTo>
                      <a:pt x="108346" y="45734"/>
                      <a:pt x="102886" y="51788"/>
                      <a:pt x="95646" y="54201"/>
                    </a:cubicBezTo>
                    <a:cubicBezTo>
                      <a:pt x="82501" y="58583"/>
                      <a:pt x="88906" y="55520"/>
                      <a:pt x="76596" y="63726"/>
                    </a:cubicBezTo>
                    <a:lnTo>
                      <a:pt x="70246" y="82776"/>
                    </a:lnTo>
                    <a:cubicBezTo>
                      <a:pt x="69188" y="85951"/>
                      <a:pt x="67883" y="89054"/>
                      <a:pt x="67071" y="92301"/>
                    </a:cubicBezTo>
                    <a:cubicBezTo>
                      <a:pt x="66013" y="96534"/>
                      <a:pt x="65095" y="100805"/>
                      <a:pt x="63896" y="105001"/>
                    </a:cubicBezTo>
                    <a:cubicBezTo>
                      <a:pt x="62977" y="108219"/>
                      <a:pt x="63088" y="112159"/>
                      <a:pt x="60721" y="114526"/>
                    </a:cubicBezTo>
                    <a:cubicBezTo>
                      <a:pt x="56798" y="118449"/>
                      <a:pt x="44188" y="122154"/>
                      <a:pt x="38496" y="124051"/>
                    </a:cubicBezTo>
                    <a:cubicBezTo>
                      <a:pt x="26854" y="122993"/>
                      <a:pt x="14661" y="124573"/>
                      <a:pt x="3571" y="120876"/>
                    </a:cubicBezTo>
                    <a:cubicBezTo>
                      <a:pt x="396" y="119818"/>
                      <a:pt x="-662" y="114526"/>
                      <a:pt x="396" y="111351"/>
                    </a:cubicBezTo>
                    <a:cubicBezTo>
                      <a:pt x="1816" y="107091"/>
                      <a:pt x="7046" y="105275"/>
                      <a:pt x="9921" y="101826"/>
                    </a:cubicBezTo>
                    <a:cubicBezTo>
                      <a:pt x="12364" y="98895"/>
                      <a:pt x="13291" y="94685"/>
                      <a:pt x="16271" y="92301"/>
                    </a:cubicBezTo>
                    <a:cubicBezTo>
                      <a:pt x="18884" y="90210"/>
                      <a:pt x="22803" y="90623"/>
                      <a:pt x="25796" y="89126"/>
                    </a:cubicBezTo>
                    <a:cubicBezTo>
                      <a:pt x="34637" y="84706"/>
                      <a:pt x="37824" y="80273"/>
                      <a:pt x="44846" y="73251"/>
                    </a:cubicBezTo>
                    <a:cubicBezTo>
                      <a:pt x="52826" y="49310"/>
                      <a:pt x="41133" y="77892"/>
                      <a:pt x="57546" y="57376"/>
                    </a:cubicBezTo>
                    <a:cubicBezTo>
                      <a:pt x="69861" y="41982"/>
                      <a:pt x="49464" y="51603"/>
                      <a:pt x="70246" y="44676"/>
                    </a:cubicBezTo>
                    <a:cubicBezTo>
                      <a:pt x="70273" y="44566"/>
                      <a:pt x="75078" y="23969"/>
                      <a:pt x="76596" y="22451"/>
                    </a:cubicBezTo>
                    <a:cubicBezTo>
                      <a:pt x="79943" y="19104"/>
                      <a:pt x="85187" y="18449"/>
                      <a:pt x="89296" y="16101"/>
                    </a:cubicBezTo>
                    <a:cubicBezTo>
                      <a:pt x="92609" y="14208"/>
                      <a:pt x="95408" y="11458"/>
                      <a:pt x="98821" y="9751"/>
                    </a:cubicBezTo>
                    <a:cubicBezTo>
                      <a:pt x="115211" y="1556"/>
                      <a:pt x="130571" y="1284"/>
                      <a:pt x="140096" y="226"/>
                    </a:cubicBezTo>
                    <a:close/>
                  </a:path>
                </a:pathLst>
              </a:custGeom>
              <a:solidFill>
                <a:srgbClr val="FFB62D">
                  <a:alpha val="8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D2F36FD-C4D8-0645-A46A-385FD637255F}"/>
                </a:ext>
              </a:extLst>
            </p:cNvPr>
            <p:cNvSpPr/>
            <p:nvPr/>
          </p:nvSpPr>
          <p:spPr>
            <a:xfrm>
              <a:off x="532455" y="1193779"/>
              <a:ext cx="61613" cy="47646"/>
            </a:xfrm>
            <a:custGeom>
              <a:avLst/>
              <a:gdLst>
                <a:gd name="connsiteX0" fmla="*/ 39045 w 61613"/>
                <a:gd name="connsiteY0" fmla="*/ 3196 h 47646"/>
                <a:gd name="connsiteX1" fmla="*/ 54920 w 61613"/>
                <a:gd name="connsiteY1" fmla="*/ 38121 h 47646"/>
                <a:gd name="connsiteX2" fmla="*/ 35870 w 61613"/>
                <a:gd name="connsiteY2" fmla="*/ 44471 h 47646"/>
                <a:gd name="connsiteX3" fmla="*/ 26345 w 61613"/>
                <a:gd name="connsiteY3" fmla="*/ 47646 h 47646"/>
                <a:gd name="connsiteX4" fmla="*/ 945 w 61613"/>
                <a:gd name="connsiteY4" fmla="*/ 44471 h 47646"/>
                <a:gd name="connsiteX5" fmla="*/ 4120 w 61613"/>
                <a:gd name="connsiteY5" fmla="*/ 34946 h 47646"/>
                <a:gd name="connsiteX6" fmla="*/ 10470 w 61613"/>
                <a:gd name="connsiteY6" fmla="*/ 25421 h 47646"/>
                <a:gd name="connsiteX7" fmla="*/ 23170 w 61613"/>
                <a:gd name="connsiteY7" fmla="*/ 19071 h 47646"/>
                <a:gd name="connsiteX8" fmla="*/ 32695 w 61613"/>
                <a:gd name="connsiteY8" fmla="*/ 12721 h 47646"/>
                <a:gd name="connsiteX9" fmla="*/ 35870 w 61613"/>
                <a:gd name="connsiteY9" fmla="*/ 3196 h 47646"/>
                <a:gd name="connsiteX10" fmla="*/ 39045 w 61613"/>
                <a:gd name="connsiteY10" fmla="*/ 3196 h 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13" h="47646">
                  <a:moveTo>
                    <a:pt x="39045" y="3196"/>
                  </a:moveTo>
                  <a:cubicBezTo>
                    <a:pt x="42220" y="9017"/>
                    <a:pt x="75543" y="2767"/>
                    <a:pt x="54920" y="38121"/>
                  </a:cubicBezTo>
                  <a:cubicBezTo>
                    <a:pt x="51547" y="43903"/>
                    <a:pt x="42220" y="42354"/>
                    <a:pt x="35870" y="44471"/>
                  </a:cubicBezTo>
                  <a:lnTo>
                    <a:pt x="26345" y="47646"/>
                  </a:lnTo>
                  <a:cubicBezTo>
                    <a:pt x="17878" y="46588"/>
                    <a:pt x="8353" y="48704"/>
                    <a:pt x="945" y="44471"/>
                  </a:cubicBezTo>
                  <a:cubicBezTo>
                    <a:pt x="-1961" y="42811"/>
                    <a:pt x="2623" y="37939"/>
                    <a:pt x="4120" y="34946"/>
                  </a:cubicBezTo>
                  <a:cubicBezTo>
                    <a:pt x="5827" y="31533"/>
                    <a:pt x="7539" y="27864"/>
                    <a:pt x="10470" y="25421"/>
                  </a:cubicBezTo>
                  <a:cubicBezTo>
                    <a:pt x="14106" y="22391"/>
                    <a:pt x="19061" y="21419"/>
                    <a:pt x="23170" y="19071"/>
                  </a:cubicBezTo>
                  <a:cubicBezTo>
                    <a:pt x="26483" y="17178"/>
                    <a:pt x="29520" y="14838"/>
                    <a:pt x="32695" y="12721"/>
                  </a:cubicBezTo>
                  <a:cubicBezTo>
                    <a:pt x="33753" y="9546"/>
                    <a:pt x="33503" y="5563"/>
                    <a:pt x="35870" y="3196"/>
                  </a:cubicBezTo>
                  <a:cubicBezTo>
                    <a:pt x="38237" y="829"/>
                    <a:pt x="35870" y="-2625"/>
                    <a:pt x="39045" y="3196"/>
                  </a:cubicBezTo>
                  <a:close/>
                </a:path>
              </a:pathLst>
            </a:custGeom>
            <a:solidFill>
              <a:srgbClr val="E3740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dewpoint-scale.png">
            <a:extLst>
              <a:ext uri="{FF2B5EF4-FFF2-40B4-BE49-F238E27FC236}">
                <a16:creationId xmlns:a16="http://schemas.microsoft.com/office/drawing/2014/main" id="{8F68D87C-A688-F946-ADCF-4E4171F59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530" y="6491757"/>
            <a:ext cx="2709762" cy="256041"/>
          </a:xfrm>
          <a:prstGeom prst="rect">
            <a:avLst/>
          </a:prstGeom>
        </p:spPr>
      </p:pic>
      <p:pic>
        <p:nvPicPr>
          <p:cNvPr id="19" name="Picture 18" descr="reflectivity-scale.png">
            <a:extLst>
              <a:ext uri="{FF2B5EF4-FFF2-40B4-BE49-F238E27FC236}">
                <a16:creationId xmlns:a16="http://schemas.microsoft.com/office/drawing/2014/main" id="{CD9B37B0-6EFE-4C4A-A34B-D4FEE3F844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668" y="6489226"/>
            <a:ext cx="2112334" cy="256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FC08FF-4AAE-CC4B-9584-BC62D8C3D88B}"/>
              </a:ext>
            </a:extLst>
          </p:cNvPr>
          <p:cNvSpPr txBox="1"/>
          <p:nvPr/>
        </p:nvSpPr>
        <p:spPr>
          <a:xfrm>
            <a:off x="2848338" y="6437476"/>
            <a:ext cx="60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</a:t>
            </a:r>
            <a:r>
              <a:rPr lang="en-US" i="1" dirty="0" err="1"/>
              <a:t>Z</a:t>
            </a:r>
            <a:endParaRPr lang="en-US" i="1" dirty="0"/>
          </a:p>
        </p:txBody>
      </p:sp>
      <p:pic>
        <p:nvPicPr>
          <p:cNvPr id="21" name="Picture 20" descr="dewpoint-f-minus-o-scale.png">
            <a:extLst>
              <a:ext uri="{FF2B5EF4-FFF2-40B4-BE49-F238E27FC236}">
                <a16:creationId xmlns:a16="http://schemas.microsoft.com/office/drawing/2014/main" id="{7C1DE4B8-0A53-DE4B-999A-3DD6B344C3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520" y="1511008"/>
            <a:ext cx="4023029" cy="1423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C7360D-54DC-2E4D-8414-EA787FC25E6B}"/>
              </a:ext>
            </a:extLst>
          </p:cNvPr>
          <p:cNvSpPr txBox="1"/>
          <p:nvPr/>
        </p:nvSpPr>
        <p:spPr>
          <a:xfrm>
            <a:off x="7771731" y="1025059"/>
            <a:ext cx="129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T</a:t>
            </a:r>
            <a:r>
              <a:rPr lang="en-US" sz="1600" i="1" dirty="0" err="1"/>
              <a:t>fcst</a:t>
            </a:r>
            <a:r>
              <a:rPr lang="en-US" sz="2400" dirty="0"/>
              <a:t> - </a:t>
            </a:r>
            <a:r>
              <a:rPr lang="en-US" sz="2200" dirty="0" err="1"/>
              <a:t>T</a:t>
            </a:r>
            <a:r>
              <a:rPr lang="en-US" sz="1600" i="1" dirty="0" err="1"/>
              <a:t>ob</a:t>
            </a:r>
            <a:endParaRPr lang="en-US" sz="16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289CD5-0F06-6C4A-8977-D0FBC688298E}"/>
              </a:ext>
            </a:extLst>
          </p:cNvPr>
          <p:cNvSpPr txBox="1"/>
          <p:nvPr/>
        </p:nvSpPr>
        <p:spPr>
          <a:xfrm>
            <a:off x="5795112" y="6471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°C</a:t>
            </a: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FEF6C387-9815-014D-A82E-CEFBEF2DAB6D}"/>
              </a:ext>
            </a:extLst>
          </p:cNvPr>
          <p:cNvSpPr txBox="1">
            <a:spLocks/>
          </p:cNvSpPr>
          <p:nvPr/>
        </p:nvSpPr>
        <p:spPr>
          <a:xfrm>
            <a:off x="1634846" y="5881273"/>
            <a:ext cx="1309522" cy="44026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 2" pitchFamily="18" charset="2"/>
              <a:buNone/>
            </a:pPr>
            <a:r>
              <a:rPr lang="en-US" sz="2100" b="1" dirty="0">
                <a:solidFill>
                  <a:srgbClr val="000000"/>
                </a:solidFill>
              </a:rPr>
              <a:t>Model A</a:t>
            </a:r>
          </a:p>
          <a:p>
            <a:pPr marL="45720" indent="0">
              <a:buFont typeface="Wingdings 2" pitchFamily="18" charset="2"/>
              <a:buNone/>
            </a:pP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9103C5-0F8D-3145-B600-0CB22706CEF6}"/>
              </a:ext>
            </a:extLst>
          </p:cNvPr>
          <p:cNvSpPr txBox="1">
            <a:spLocks/>
          </p:cNvSpPr>
          <p:nvPr/>
        </p:nvSpPr>
        <p:spPr>
          <a:xfrm>
            <a:off x="6145346" y="5884309"/>
            <a:ext cx="1371022" cy="44026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 2" pitchFamily="18" charset="2"/>
              <a:buNone/>
            </a:pPr>
            <a:r>
              <a:rPr lang="en-US" sz="2100" b="1" dirty="0">
                <a:solidFill>
                  <a:srgbClr val="000000"/>
                </a:solidFill>
              </a:rPr>
              <a:t>Model B</a:t>
            </a:r>
          </a:p>
          <a:p>
            <a:pPr marL="45720" indent="0">
              <a:buFont typeface="Wingdings 2" pitchFamily="18" charset="2"/>
              <a:buNone/>
            </a:pPr>
            <a:endParaRPr lang="en-US" sz="2100" b="1" dirty="0">
              <a:solidFill>
                <a:srgbClr val="0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30D571-83DB-1D4C-9D05-043466D49F99}"/>
              </a:ext>
            </a:extLst>
          </p:cNvPr>
          <p:cNvCxnSpPr/>
          <p:nvPr/>
        </p:nvCxnSpPr>
        <p:spPr>
          <a:xfrm>
            <a:off x="6362520" y="1853113"/>
            <a:ext cx="4023029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87E15D-4911-EF48-A362-CFD56B33E55A}"/>
              </a:ext>
            </a:extLst>
          </p:cNvPr>
          <p:cNvSpPr txBox="1"/>
          <p:nvPr/>
        </p:nvSpPr>
        <p:spPr>
          <a:xfrm>
            <a:off x="8810746" y="1854601"/>
            <a:ext cx="1047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too moist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AA73C5-0553-BE42-AD68-7927D1A22074}"/>
              </a:ext>
            </a:extLst>
          </p:cNvPr>
          <p:cNvSpPr txBox="1"/>
          <p:nvPr/>
        </p:nvSpPr>
        <p:spPr>
          <a:xfrm>
            <a:off x="6948079" y="1855977"/>
            <a:ext cx="832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too dry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2EA0A-ABAD-5747-8E38-8DBCAFCF9EA8}"/>
              </a:ext>
            </a:extLst>
          </p:cNvPr>
          <p:cNvCxnSpPr/>
          <p:nvPr/>
        </p:nvCxnSpPr>
        <p:spPr>
          <a:xfrm>
            <a:off x="8328146" y="1704116"/>
            <a:ext cx="0" cy="301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DB76EE6D-8A9B-6F45-BBE2-65339F0B7C67}"/>
              </a:ext>
            </a:extLst>
          </p:cNvPr>
          <p:cNvSpPr/>
          <p:nvPr/>
        </p:nvSpPr>
        <p:spPr>
          <a:xfrm>
            <a:off x="3389594" y="3438001"/>
            <a:ext cx="535097" cy="1981200"/>
          </a:xfrm>
          <a:custGeom>
            <a:avLst/>
            <a:gdLst>
              <a:gd name="connsiteX0" fmla="*/ 508000 w 535097"/>
              <a:gd name="connsiteY0" fmla="*/ 0 h 1981200"/>
              <a:gd name="connsiteX1" fmla="*/ 512234 w 535097"/>
              <a:gd name="connsiteY1" fmla="*/ 110066 h 1981200"/>
              <a:gd name="connsiteX2" fmla="*/ 516467 w 535097"/>
              <a:gd name="connsiteY2" fmla="*/ 241300 h 1981200"/>
              <a:gd name="connsiteX3" fmla="*/ 533400 w 535097"/>
              <a:gd name="connsiteY3" fmla="*/ 414866 h 1981200"/>
              <a:gd name="connsiteX4" fmla="*/ 469900 w 535097"/>
              <a:gd name="connsiteY4" fmla="*/ 660400 h 1981200"/>
              <a:gd name="connsiteX5" fmla="*/ 414867 w 535097"/>
              <a:gd name="connsiteY5" fmla="*/ 770466 h 1981200"/>
              <a:gd name="connsiteX6" fmla="*/ 393700 w 535097"/>
              <a:gd name="connsiteY6" fmla="*/ 901700 h 1981200"/>
              <a:gd name="connsiteX7" fmla="*/ 321734 w 535097"/>
              <a:gd name="connsiteY7" fmla="*/ 1092200 h 1981200"/>
              <a:gd name="connsiteX8" fmla="*/ 224367 w 535097"/>
              <a:gd name="connsiteY8" fmla="*/ 1257300 h 1981200"/>
              <a:gd name="connsiteX9" fmla="*/ 169334 w 535097"/>
              <a:gd name="connsiteY9" fmla="*/ 1430866 h 1981200"/>
              <a:gd name="connsiteX10" fmla="*/ 127000 w 535097"/>
              <a:gd name="connsiteY10" fmla="*/ 1638300 h 1981200"/>
              <a:gd name="connsiteX11" fmla="*/ 38100 w 535097"/>
              <a:gd name="connsiteY11" fmla="*/ 1871133 h 1981200"/>
              <a:gd name="connsiteX12" fmla="*/ 0 w 535097"/>
              <a:gd name="connsiteY1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5097" h="1981200">
                <a:moveTo>
                  <a:pt x="508000" y="0"/>
                </a:moveTo>
                <a:cubicBezTo>
                  <a:pt x="509411" y="34924"/>
                  <a:pt x="510823" y="69849"/>
                  <a:pt x="512234" y="110066"/>
                </a:cubicBezTo>
                <a:cubicBezTo>
                  <a:pt x="513645" y="150283"/>
                  <a:pt x="512939" y="190500"/>
                  <a:pt x="516467" y="241300"/>
                </a:cubicBezTo>
                <a:cubicBezTo>
                  <a:pt x="519995" y="292100"/>
                  <a:pt x="541161" y="345016"/>
                  <a:pt x="533400" y="414866"/>
                </a:cubicBezTo>
                <a:cubicBezTo>
                  <a:pt x="525639" y="484716"/>
                  <a:pt x="489655" y="601133"/>
                  <a:pt x="469900" y="660400"/>
                </a:cubicBezTo>
                <a:cubicBezTo>
                  <a:pt x="450145" y="719667"/>
                  <a:pt x="427567" y="730249"/>
                  <a:pt x="414867" y="770466"/>
                </a:cubicBezTo>
                <a:cubicBezTo>
                  <a:pt x="402167" y="810683"/>
                  <a:pt x="409222" y="848078"/>
                  <a:pt x="393700" y="901700"/>
                </a:cubicBezTo>
                <a:cubicBezTo>
                  <a:pt x="378178" y="955322"/>
                  <a:pt x="349956" y="1032933"/>
                  <a:pt x="321734" y="1092200"/>
                </a:cubicBezTo>
                <a:cubicBezTo>
                  <a:pt x="293512" y="1151467"/>
                  <a:pt x="249767" y="1200856"/>
                  <a:pt x="224367" y="1257300"/>
                </a:cubicBezTo>
                <a:cubicBezTo>
                  <a:pt x="198967" y="1313744"/>
                  <a:pt x="185562" y="1367366"/>
                  <a:pt x="169334" y="1430866"/>
                </a:cubicBezTo>
                <a:cubicBezTo>
                  <a:pt x="153106" y="1494366"/>
                  <a:pt x="148872" y="1564922"/>
                  <a:pt x="127000" y="1638300"/>
                </a:cubicBezTo>
                <a:cubicBezTo>
                  <a:pt x="105128" y="1711678"/>
                  <a:pt x="59267" y="1813983"/>
                  <a:pt x="38100" y="1871133"/>
                </a:cubicBezTo>
                <a:cubicBezTo>
                  <a:pt x="16933" y="1928283"/>
                  <a:pt x="0" y="1981200"/>
                  <a:pt x="0" y="1981200"/>
                </a:cubicBezTo>
              </a:path>
            </a:pathLst>
          </a:custGeom>
          <a:noFill/>
          <a:ln w="38100">
            <a:solidFill>
              <a:srgbClr val="800000"/>
            </a:solidFill>
            <a:prstDash val="sysDash"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EBB0898-B8F0-7C4A-97E1-45B774C1EFA9}"/>
              </a:ext>
            </a:extLst>
          </p:cNvPr>
          <p:cNvSpPr/>
          <p:nvPr/>
        </p:nvSpPr>
        <p:spPr>
          <a:xfrm>
            <a:off x="7885394" y="3412603"/>
            <a:ext cx="535097" cy="1981200"/>
          </a:xfrm>
          <a:custGeom>
            <a:avLst/>
            <a:gdLst>
              <a:gd name="connsiteX0" fmla="*/ 508000 w 535097"/>
              <a:gd name="connsiteY0" fmla="*/ 0 h 1981200"/>
              <a:gd name="connsiteX1" fmla="*/ 512234 w 535097"/>
              <a:gd name="connsiteY1" fmla="*/ 110066 h 1981200"/>
              <a:gd name="connsiteX2" fmla="*/ 516467 w 535097"/>
              <a:gd name="connsiteY2" fmla="*/ 241300 h 1981200"/>
              <a:gd name="connsiteX3" fmla="*/ 533400 w 535097"/>
              <a:gd name="connsiteY3" fmla="*/ 414866 h 1981200"/>
              <a:gd name="connsiteX4" fmla="*/ 469900 w 535097"/>
              <a:gd name="connsiteY4" fmla="*/ 660400 h 1981200"/>
              <a:gd name="connsiteX5" fmla="*/ 414867 w 535097"/>
              <a:gd name="connsiteY5" fmla="*/ 770466 h 1981200"/>
              <a:gd name="connsiteX6" fmla="*/ 393700 w 535097"/>
              <a:gd name="connsiteY6" fmla="*/ 901700 h 1981200"/>
              <a:gd name="connsiteX7" fmla="*/ 321734 w 535097"/>
              <a:gd name="connsiteY7" fmla="*/ 1092200 h 1981200"/>
              <a:gd name="connsiteX8" fmla="*/ 224367 w 535097"/>
              <a:gd name="connsiteY8" fmla="*/ 1257300 h 1981200"/>
              <a:gd name="connsiteX9" fmla="*/ 169334 w 535097"/>
              <a:gd name="connsiteY9" fmla="*/ 1430866 h 1981200"/>
              <a:gd name="connsiteX10" fmla="*/ 127000 w 535097"/>
              <a:gd name="connsiteY10" fmla="*/ 1638300 h 1981200"/>
              <a:gd name="connsiteX11" fmla="*/ 38100 w 535097"/>
              <a:gd name="connsiteY11" fmla="*/ 1871133 h 1981200"/>
              <a:gd name="connsiteX12" fmla="*/ 0 w 535097"/>
              <a:gd name="connsiteY1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5097" h="1981200">
                <a:moveTo>
                  <a:pt x="508000" y="0"/>
                </a:moveTo>
                <a:cubicBezTo>
                  <a:pt x="509411" y="34924"/>
                  <a:pt x="510823" y="69849"/>
                  <a:pt x="512234" y="110066"/>
                </a:cubicBezTo>
                <a:cubicBezTo>
                  <a:pt x="513645" y="150283"/>
                  <a:pt x="512939" y="190500"/>
                  <a:pt x="516467" y="241300"/>
                </a:cubicBezTo>
                <a:cubicBezTo>
                  <a:pt x="519995" y="292100"/>
                  <a:pt x="541161" y="345016"/>
                  <a:pt x="533400" y="414866"/>
                </a:cubicBezTo>
                <a:cubicBezTo>
                  <a:pt x="525639" y="484716"/>
                  <a:pt x="489655" y="601133"/>
                  <a:pt x="469900" y="660400"/>
                </a:cubicBezTo>
                <a:cubicBezTo>
                  <a:pt x="450145" y="719667"/>
                  <a:pt x="427567" y="730249"/>
                  <a:pt x="414867" y="770466"/>
                </a:cubicBezTo>
                <a:cubicBezTo>
                  <a:pt x="402167" y="810683"/>
                  <a:pt x="409222" y="848078"/>
                  <a:pt x="393700" y="901700"/>
                </a:cubicBezTo>
                <a:cubicBezTo>
                  <a:pt x="378178" y="955322"/>
                  <a:pt x="349956" y="1032933"/>
                  <a:pt x="321734" y="1092200"/>
                </a:cubicBezTo>
                <a:cubicBezTo>
                  <a:pt x="293512" y="1151467"/>
                  <a:pt x="249767" y="1200856"/>
                  <a:pt x="224367" y="1257300"/>
                </a:cubicBezTo>
                <a:cubicBezTo>
                  <a:pt x="198967" y="1313744"/>
                  <a:pt x="185562" y="1367366"/>
                  <a:pt x="169334" y="1430866"/>
                </a:cubicBezTo>
                <a:cubicBezTo>
                  <a:pt x="153106" y="1494366"/>
                  <a:pt x="148872" y="1564922"/>
                  <a:pt x="127000" y="1638300"/>
                </a:cubicBezTo>
                <a:cubicBezTo>
                  <a:pt x="105128" y="1711678"/>
                  <a:pt x="59267" y="1813983"/>
                  <a:pt x="38100" y="1871133"/>
                </a:cubicBezTo>
                <a:cubicBezTo>
                  <a:pt x="16933" y="1928283"/>
                  <a:pt x="0" y="1981200"/>
                  <a:pt x="0" y="1981200"/>
                </a:cubicBezTo>
              </a:path>
            </a:pathLst>
          </a:custGeom>
          <a:noFill/>
          <a:ln w="38100">
            <a:solidFill>
              <a:srgbClr val="800000"/>
            </a:solidFill>
            <a:prstDash val="sysDash"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6177968-5F70-8A49-895B-977517E18CD4}"/>
              </a:ext>
            </a:extLst>
          </p:cNvPr>
          <p:cNvSpPr/>
          <p:nvPr/>
        </p:nvSpPr>
        <p:spPr>
          <a:xfrm>
            <a:off x="2318804" y="1579624"/>
            <a:ext cx="84666" cy="338667"/>
          </a:xfrm>
          <a:custGeom>
            <a:avLst/>
            <a:gdLst>
              <a:gd name="connsiteX0" fmla="*/ 84666 w 84666"/>
              <a:gd name="connsiteY0" fmla="*/ 0 h 338667"/>
              <a:gd name="connsiteX1" fmla="*/ 67733 w 84666"/>
              <a:gd name="connsiteY1" fmla="*/ 101600 h 338667"/>
              <a:gd name="connsiteX2" fmla="*/ 76200 w 84666"/>
              <a:gd name="connsiteY2" fmla="*/ 152400 h 338667"/>
              <a:gd name="connsiteX3" fmla="*/ 25400 w 84666"/>
              <a:gd name="connsiteY3" fmla="*/ 296334 h 338667"/>
              <a:gd name="connsiteX4" fmla="*/ 0 w 84666"/>
              <a:gd name="connsiteY4" fmla="*/ 338667 h 338667"/>
              <a:gd name="connsiteX5" fmla="*/ 0 w 84666"/>
              <a:gd name="connsiteY5" fmla="*/ 338667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666" h="338667">
                <a:moveTo>
                  <a:pt x="84666" y="0"/>
                </a:moveTo>
                <a:cubicBezTo>
                  <a:pt x="76905" y="38100"/>
                  <a:pt x="69144" y="76200"/>
                  <a:pt x="67733" y="101600"/>
                </a:cubicBezTo>
                <a:cubicBezTo>
                  <a:pt x="66322" y="127000"/>
                  <a:pt x="83255" y="119944"/>
                  <a:pt x="76200" y="152400"/>
                </a:cubicBezTo>
                <a:cubicBezTo>
                  <a:pt x="69145" y="184856"/>
                  <a:pt x="38100" y="265290"/>
                  <a:pt x="25400" y="296334"/>
                </a:cubicBezTo>
                <a:cubicBezTo>
                  <a:pt x="12700" y="327379"/>
                  <a:pt x="0" y="338667"/>
                  <a:pt x="0" y="338667"/>
                </a:cubicBezTo>
                <a:lnTo>
                  <a:pt x="0" y="338667"/>
                </a:lnTo>
              </a:path>
            </a:pathLst>
          </a:custGeom>
          <a:ln w="31750">
            <a:solidFill>
              <a:srgbClr val="8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03AF78-ECF9-0F43-BAE5-3E3D63E74DBA}"/>
              </a:ext>
            </a:extLst>
          </p:cNvPr>
          <p:cNvSpPr txBox="1"/>
          <p:nvPr/>
        </p:nvSpPr>
        <p:spPr>
          <a:xfrm>
            <a:off x="2222114" y="191829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##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A0B4277-D8F9-1345-B22F-D8578DFA9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5379" y="2302094"/>
            <a:ext cx="8254042" cy="395916"/>
          </a:xfrm>
          <a:solidFill>
            <a:schemeClr val="bg1"/>
          </a:solidFill>
        </p:spPr>
        <p:txBody>
          <a:bodyPr bIns="91440">
            <a:noAutofit/>
          </a:bodyPr>
          <a:lstStyle/>
          <a:p>
            <a:pPr marL="4572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model</a:t>
            </a:r>
            <a:r>
              <a:rPr lang="en-US" sz="2400" b="1" spc="0" dirty="0">
                <a:solidFill>
                  <a:schemeClr val="accent1"/>
                </a:solidFill>
              </a:rPr>
              <a:t> forecasts of surface dewpoint valid 22 UTC 10 May 2010</a:t>
            </a:r>
          </a:p>
        </p:txBody>
      </p:sp>
    </p:spTree>
    <p:extLst>
      <p:ext uri="{BB962C8B-B14F-4D97-AF65-F5344CB8AC3E}">
        <p14:creationId xmlns:p14="http://schemas.microsoft.com/office/powerpoint/2010/main" val="2530759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763F-6033-DE4D-A8EF-1EBBFCB2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E7D6-4041-1445-9856-F18F0B96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be a scientist without Python!</a:t>
            </a:r>
          </a:p>
          <a:p>
            <a:r>
              <a:rPr lang="en-US" dirty="0"/>
              <a:t>NCL is a well-supported, flexible, earth-scientist-centric alternative</a:t>
            </a:r>
          </a:p>
          <a:p>
            <a:r>
              <a:rPr lang="en-US" dirty="0"/>
              <a:t>Excellent complement with Fortran (for more intensive computational needs)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http://www.ncl.ucar.edu</a:t>
            </a:r>
            <a:endParaRPr lang="en-US" dirty="0"/>
          </a:p>
          <a:p>
            <a:r>
              <a:rPr lang="en-US" dirty="0"/>
              <a:t>“Python/NCL: Free alternatives for Earth Scientists”, Nicolas Barrier, Institute on Research and Development, UMR </a:t>
            </a:r>
            <a:r>
              <a:rPr lang="en-US" dirty="0" err="1"/>
              <a:t>Marbec</a:t>
            </a:r>
            <a:r>
              <a:rPr lang="en-US" dirty="0"/>
              <a:t>, Marseille, France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1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86AD-5959-2545-804B-90924A41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Python vs. NCL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F702-4CED-9A48-9B57-ED7EAA579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325563"/>
            <a:ext cx="10271760" cy="5093526"/>
          </a:xfrm>
        </p:spPr>
        <p:txBody>
          <a:bodyPr>
            <a:noAutofit/>
          </a:bodyPr>
          <a:lstStyle/>
          <a:p>
            <a:r>
              <a:rPr lang="en-US" sz="2000" dirty="0"/>
              <a:t>Like Python, NCL</a:t>
            </a:r>
          </a:p>
          <a:p>
            <a:pPr lvl="1"/>
            <a:r>
              <a:rPr lang="en-US" sz="2000" dirty="0"/>
              <a:t>Is an interpreted, interactive scripting language (no need for specific computer architecture to compile and use the program)</a:t>
            </a:r>
          </a:p>
          <a:p>
            <a:pPr lvl="1"/>
            <a:r>
              <a:rPr lang="en-US" sz="2000" dirty="0"/>
              <a:t>Has robust file handling (</a:t>
            </a:r>
            <a:r>
              <a:rPr lang="en-US" sz="2000" dirty="0" err="1"/>
              <a:t>netCDF</a:t>
            </a:r>
            <a:r>
              <a:rPr lang="en-US" sz="2000" dirty="0"/>
              <a:t>, ascii, GRIB2, etc.)</a:t>
            </a:r>
          </a:p>
          <a:p>
            <a:pPr lvl="1"/>
            <a:r>
              <a:rPr lang="en-US" sz="2000" dirty="0"/>
              <a:t>Has data analysis functions built in</a:t>
            </a:r>
          </a:p>
          <a:p>
            <a:pPr lvl="1"/>
            <a:r>
              <a:rPr lang="en-US" sz="2000" dirty="0"/>
              <a:t>Can produce publication-quality graphics</a:t>
            </a:r>
          </a:p>
          <a:p>
            <a:pPr lvl="1"/>
            <a:r>
              <a:rPr lang="en-US" sz="2000" dirty="0"/>
              <a:t>Is highly customizable</a:t>
            </a:r>
          </a:p>
          <a:p>
            <a:pPr lvl="1"/>
            <a:r>
              <a:rPr lang="en-US" sz="2000" dirty="0"/>
              <a:t>Is free and open source</a:t>
            </a:r>
          </a:p>
          <a:p>
            <a:pPr lvl="1"/>
            <a:r>
              <a:rPr lang="en-US" sz="2000" dirty="0"/>
              <a:t>Has quirks that can drive you mad at times</a:t>
            </a:r>
          </a:p>
          <a:p>
            <a:pPr lvl="1"/>
            <a:r>
              <a:rPr lang="en-US" sz="2000" dirty="0"/>
              <a:t>Slower than compiled languages (Fortran, C, etc.) for intensive computations/looping (but NCL does have an algebra that supports much-faster array operations)</a:t>
            </a:r>
          </a:p>
          <a:p>
            <a:r>
              <a:rPr lang="en-US" sz="2000" dirty="0"/>
              <a:t>Unlike Python, NCL</a:t>
            </a:r>
          </a:p>
          <a:p>
            <a:pPr lvl="1"/>
            <a:r>
              <a:rPr lang="en-US" sz="2000" dirty="0"/>
              <a:t>Was developed specifically for scientific data processing and visualization in Earth-science related fields (Python has broader applications for computational science, like </a:t>
            </a:r>
            <a:r>
              <a:rPr lang="en-US" sz="2000" dirty="0" err="1"/>
              <a:t>Matlab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Has a syntax very similar to Fortran-90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285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F702-4CED-9A48-9B57-ED7EAA579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374777"/>
            <a:ext cx="10515600" cy="4351338"/>
          </a:xfrm>
        </p:spPr>
        <p:txBody>
          <a:bodyPr/>
          <a:lstStyle/>
          <a:p>
            <a:pPr lvl="1"/>
            <a:r>
              <a:rPr lang="en-US" dirty="0"/>
              <a:t>Support/development is outstanding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73049-5D18-F843-8F8A-C52A6047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909" y="963157"/>
            <a:ext cx="8540000" cy="54308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82CA18-5FC4-774E-9F49-D477696287C3}"/>
              </a:ext>
            </a:extLst>
          </p:cNvPr>
          <p:cNvSpPr/>
          <p:nvPr/>
        </p:nvSpPr>
        <p:spPr>
          <a:xfrm>
            <a:off x="8123954" y="374777"/>
            <a:ext cx="249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http://www.ncl.ucar.edu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2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F702-4CED-9A48-9B57-ED7EAA579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374777"/>
            <a:ext cx="10515600" cy="567828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/>
              <a:t>Support/development is outstanding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73049-5D18-F843-8F8A-C52A6047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909" y="963157"/>
            <a:ext cx="8540000" cy="5430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37DE8-0F40-8341-8211-BA21AF45A9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5960" y="960120"/>
            <a:ext cx="8540496" cy="5451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292917-8299-1242-B071-31033622BF9E}"/>
              </a:ext>
            </a:extLst>
          </p:cNvPr>
          <p:cNvSpPr/>
          <p:nvPr/>
        </p:nvSpPr>
        <p:spPr>
          <a:xfrm>
            <a:off x="8123954" y="374777"/>
            <a:ext cx="249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http://www.ncl.ucar.edu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7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F702-4CED-9A48-9B57-ED7EAA579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374777"/>
            <a:ext cx="10515600" cy="58838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/>
              <a:t>Examples, examples, examples!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73049-5D18-F843-8F8A-C52A6047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909" y="963157"/>
            <a:ext cx="8540000" cy="54308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DAF13E-D8C1-3B42-9495-3E8688F86AA3}"/>
              </a:ext>
            </a:extLst>
          </p:cNvPr>
          <p:cNvSpPr/>
          <p:nvPr/>
        </p:nvSpPr>
        <p:spPr>
          <a:xfrm>
            <a:off x="8123954" y="374777"/>
            <a:ext cx="249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http://www.ncl.ucar.edu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6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C6DD76-FDA2-BE45-AA42-710AA6BA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5960" y="960120"/>
            <a:ext cx="8540496" cy="546429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D0A6D2-341D-6D48-B108-983F2B2C43D1}"/>
              </a:ext>
            </a:extLst>
          </p:cNvPr>
          <p:cNvSpPr/>
          <p:nvPr/>
        </p:nvSpPr>
        <p:spPr>
          <a:xfrm>
            <a:off x="2292096" y="2719674"/>
            <a:ext cx="1438656" cy="236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C45DE7-D008-B94D-AE47-ED2CC64F0E3D}"/>
              </a:ext>
            </a:extLst>
          </p:cNvPr>
          <p:cNvCxnSpPr>
            <a:cxnSpLocks/>
          </p:cNvCxnSpPr>
          <p:nvPr/>
        </p:nvCxnSpPr>
        <p:spPr>
          <a:xfrm flipH="1" flipV="1">
            <a:off x="3640836" y="2858422"/>
            <a:ext cx="131064" cy="21945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med"/>
          </a:ln>
          <a:effectLst>
            <a:outerShdw blurRad="63500" sx="130000" sy="13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84AB93C-A788-0C4D-B85B-C3EB65C6E3C9}"/>
              </a:ext>
            </a:extLst>
          </p:cNvPr>
          <p:cNvSpPr/>
          <p:nvPr/>
        </p:nvSpPr>
        <p:spPr>
          <a:xfrm>
            <a:off x="8123954" y="374777"/>
            <a:ext cx="249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http://www.ncl.ucar.edu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DB8A11-B7F9-134A-85F1-3907D720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374777"/>
            <a:ext cx="10515600" cy="58838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/>
              <a:t>Examples, examples, examples!</a:t>
            </a:r>
          </a:p>
        </p:txBody>
      </p:sp>
    </p:spTree>
    <p:extLst>
      <p:ext uri="{BB962C8B-B14F-4D97-AF65-F5344CB8AC3E}">
        <p14:creationId xmlns:p14="http://schemas.microsoft.com/office/powerpoint/2010/main" val="39304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FABCD4-C605-A04E-AC77-42BE6D0C28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0" y="1024128"/>
            <a:ext cx="8229600" cy="52669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F3A7A1-AE05-FC48-B5CD-A960966A7A0B}"/>
              </a:ext>
            </a:extLst>
          </p:cNvPr>
          <p:cNvSpPr/>
          <p:nvPr/>
        </p:nvSpPr>
        <p:spPr>
          <a:xfrm>
            <a:off x="7513320" y="5093207"/>
            <a:ext cx="1438656" cy="236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1FC1B0-954E-AB4B-BC61-07EC0D60B266}"/>
              </a:ext>
            </a:extLst>
          </p:cNvPr>
          <p:cNvCxnSpPr>
            <a:cxnSpLocks/>
          </p:cNvCxnSpPr>
          <p:nvPr/>
        </p:nvCxnSpPr>
        <p:spPr>
          <a:xfrm flipH="1" flipV="1">
            <a:off x="8862060" y="5231955"/>
            <a:ext cx="131064" cy="219456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med" len="med"/>
          </a:ln>
          <a:effectLst>
            <a:outerShdw blurRad="63500" sx="130000" sy="13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3162EF-E612-9F40-AB5D-EE40AD10D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374777"/>
            <a:ext cx="10515600" cy="58838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/>
              <a:t>Examples, examples, examples!</a:t>
            </a:r>
          </a:p>
        </p:txBody>
      </p:sp>
    </p:spTree>
    <p:extLst>
      <p:ext uri="{BB962C8B-B14F-4D97-AF65-F5344CB8AC3E}">
        <p14:creationId xmlns:p14="http://schemas.microsoft.com/office/powerpoint/2010/main" val="8268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24C3F6-F8CF-234F-AE81-BAE8C9D886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192" y="-1"/>
            <a:ext cx="5632704" cy="685761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60D060-FE5C-1E41-B164-D346CFBD9CF6}"/>
              </a:ext>
            </a:extLst>
          </p:cNvPr>
          <p:cNvCxnSpPr/>
          <p:nvPr/>
        </p:nvCxnSpPr>
        <p:spPr>
          <a:xfrm>
            <a:off x="1822704" y="5532698"/>
            <a:ext cx="0" cy="1152144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C42CB-7840-3E42-A91F-6F7DDCA5CF2D}"/>
              </a:ext>
            </a:extLst>
          </p:cNvPr>
          <p:cNvCxnSpPr/>
          <p:nvPr/>
        </p:nvCxnSpPr>
        <p:spPr>
          <a:xfrm>
            <a:off x="6537960" y="5532698"/>
            <a:ext cx="0" cy="1152144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74A8F01-8C8C-EB49-BB97-654DF53C92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896" y="1254506"/>
            <a:ext cx="4898051" cy="38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5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D73049-5D18-F843-8F8A-C52A6047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536" y="1014984"/>
            <a:ext cx="8439912" cy="5349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12CAB0-5B79-5845-9834-0EEC0B78E36A}"/>
              </a:ext>
            </a:extLst>
          </p:cNvPr>
          <p:cNvSpPr/>
          <p:nvPr/>
        </p:nvSpPr>
        <p:spPr>
          <a:xfrm>
            <a:off x="8123954" y="374777"/>
            <a:ext cx="249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http://www.ncl.ucar.edu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02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553</Words>
  <Application>Microsoft Macintosh PowerPoint</Application>
  <PresentationFormat>Widescreen</PresentationFormat>
  <Paragraphs>71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 2</vt:lpstr>
      <vt:lpstr>Office Theme</vt:lpstr>
      <vt:lpstr>Using the NCAR Command Language (NCL) (or, you don’t have to use Python!)</vt:lpstr>
      <vt:lpstr>Python vs. NCL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Mesoscale Predictability Experiment (MPEX)</vt:lpstr>
      <vt:lpstr>Mesoscale Predictability Experiment (MPEX)</vt:lpstr>
      <vt:lpstr>Excellent functions for skewT-logP diagrams</vt:lpstr>
      <vt:lpstr>Flexibility to get creative</vt:lpstr>
      <vt:lpstr>In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NCAR Command Language (NCL) (or, you don’t have to use Python!)</dc:title>
  <dc:creator>Microsoft Office User</dc:creator>
  <cp:lastModifiedBy>Microsoft Office User</cp:lastModifiedBy>
  <cp:revision>81</cp:revision>
  <dcterms:created xsi:type="dcterms:W3CDTF">2018-12-19T16:29:48Z</dcterms:created>
  <dcterms:modified xsi:type="dcterms:W3CDTF">2018-12-20T16:39:38Z</dcterms:modified>
</cp:coreProperties>
</file>